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2"/>
  </p:notesMasterIdLst>
  <p:handoutMasterIdLst>
    <p:handoutMasterId r:id="rId13"/>
  </p:handoutMasterIdLst>
  <p:sldIdLst>
    <p:sldId id="277" r:id="rId6"/>
    <p:sldId id="261" r:id="rId7"/>
    <p:sldId id="278" r:id="rId8"/>
    <p:sldId id="271" r:id="rId9"/>
    <p:sldId id="280" r:id="rId10"/>
    <p:sldId id="260"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ige Wergeland" initials="PW" lastIdx="2" clrIdx="0">
    <p:extLst/>
  </p:cmAuthor>
  <p:cmAuthor id="2" name="Élise Fournier Lévêque" initials="ÉF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3E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39"/>
    <p:restoredTop sz="60992" autoAdjust="0"/>
  </p:normalViewPr>
  <p:slideViewPr>
    <p:cSldViewPr snapToGrid="0" snapToObjects="1">
      <p:cViewPr varScale="1">
        <p:scale>
          <a:sx n="62" d="100"/>
          <a:sy n="62" d="100"/>
        </p:scale>
        <p:origin x="102" y="228"/>
      </p:cViewPr>
      <p:guideLst>
        <p:guide orient="horz" pos="2160"/>
        <p:guide pos="3840"/>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B9E3D82-161E-654F-9020-A36A283AEAAC}" type="datetimeFigureOut">
              <a:rPr lang="en-US" smtClean="0"/>
              <a:t>8/31/2017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0B37D22-EFDE-3947-A48C-3B455F4AFF6D}" type="slidenum">
              <a:rPr lang="en-US" smtClean="0"/>
              <a:t>‹N°›</a:t>
            </a:fld>
            <a:endParaRPr lang="en-US"/>
          </a:p>
        </p:txBody>
      </p:sp>
    </p:spTree>
    <p:extLst>
      <p:ext uri="{BB962C8B-B14F-4D97-AF65-F5344CB8AC3E}">
        <p14:creationId xmlns:p14="http://schemas.microsoft.com/office/powerpoint/2010/main" val="29993590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DE7D95-41F8-4D4B-B700-EDE726DF8017}" type="datetimeFigureOut">
              <a:rPr lang="fr-CA" smtClean="0"/>
              <a:t>08/31/2017</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1190E6-49F1-49D4-B14E-86E298ADC4A0}" type="slidenum">
              <a:rPr lang="fr-CA" smtClean="0"/>
              <a:t>‹N°›</a:t>
            </a:fld>
            <a:endParaRPr lang="fr-CA"/>
          </a:p>
        </p:txBody>
      </p:sp>
    </p:spTree>
    <p:extLst>
      <p:ext uri="{BB962C8B-B14F-4D97-AF65-F5344CB8AC3E}">
        <p14:creationId xmlns:p14="http://schemas.microsoft.com/office/powerpoint/2010/main" val="248766556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en-CA" sz="1200" kern="1200" noProof="0" dirty="0">
                <a:solidFill>
                  <a:schemeClr val="tx1"/>
                </a:solidFill>
                <a:effectLst/>
                <a:latin typeface="+mn-lt"/>
                <a:ea typeface="+mn-ea"/>
                <a:cs typeface="+mn-cs"/>
              </a:rPr>
              <a:t>The Canadian Red Cross and its volunteers are best known for their work during major responses, such as when forest fires forced the evacuation of close</a:t>
            </a:r>
            <a:r>
              <a:rPr lang="en-CA" sz="1200" kern="1200" baseline="0" noProof="0" dirty="0">
                <a:solidFill>
                  <a:schemeClr val="tx1"/>
                </a:solidFill>
                <a:effectLst/>
                <a:latin typeface="+mn-lt"/>
                <a:ea typeface="+mn-ea"/>
                <a:cs typeface="+mn-cs"/>
              </a:rPr>
              <a:t> to 90,000 in Fort McMurray or when our volunteers helped welcome thousands of Syrian refugees. </a:t>
            </a:r>
          </a:p>
          <a:p>
            <a:pPr lvl="0"/>
            <a:endParaRPr lang="en-CA" sz="1200" kern="1200" noProof="0" dirty="0">
              <a:solidFill>
                <a:schemeClr val="tx1"/>
              </a:solidFill>
              <a:effectLst/>
              <a:latin typeface="+mn-lt"/>
              <a:ea typeface="+mn-ea"/>
              <a:cs typeface="+mn-cs"/>
            </a:endParaRPr>
          </a:p>
          <a:p>
            <a:pPr lvl="0"/>
            <a:r>
              <a:rPr lang="en-CA" sz="1200" kern="1200" noProof="0" dirty="0">
                <a:solidFill>
                  <a:schemeClr val="tx1"/>
                </a:solidFill>
                <a:effectLst/>
                <a:latin typeface="+mn-lt"/>
                <a:ea typeface="+mn-ea"/>
                <a:cs typeface="+mn-cs"/>
              </a:rPr>
              <a:t>More recently, we were all moved by stories from residents living in the municipalities hit by severe flooding due</a:t>
            </a:r>
            <a:r>
              <a:rPr lang="en-CA" sz="1200" kern="1200" baseline="0" noProof="0" dirty="0">
                <a:solidFill>
                  <a:schemeClr val="tx1"/>
                </a:solidFill>
                <a:effectLst/>
                <a:latin typeface="+mn-lt"/>
                <a:ea typeface="+mn-ea"/>
                <a:cs typeface="+mn-cs"/>
              </a:rPr>
              <a:t> to </a:t>
            </a:r>
            <a:r>
              <a:rPr lang="en-CA" sz="1200" kern="1200" noProof="0" dirty="0">
                <a:solidFill>
                  <a:schemeClr val="tx1"/>
                </a:solidFill>
                <a:effectLst/>
                <a:latin typeface="+mn-lt"/>
                <a:ea typeface="+mn-ea"/>
                <a:cs typeface="+mn-cs"/>
              </a:rPr>
              <a:t>heavy rain and those being</a:t>
            </a:r>
            <a:r>
              <a:rPr lang="en-CA" sz="1200" kern="1200" baseline="0" noProof="0" dirty="0">
                <a:solidFill>
                  <a:schemeClr val="tx1"/>
                </a:solidFill>
                <a:effectLst/>
                <a:latin typeface="+mn-lt"/>
                <a:ea typeface="+mn-ea"/>
                <a:cs typeface="+mn-cs"/>
              </a:rPr>
              <a:t> evacuated by the fires in British Columbia</a:t>
            </a:r>
            <a:r>
              <a:rPr lang="en-CA" sz="1200" kern="1200" noProof="0" dirty="0">
                <a:solidFill>
                  <a:schemeClr val="tx1"/>
                </a:solidFill>
                <a:effectLst/>
                <a:latin typeface="+mn-lt"/>
                <a:ea typeface="+mn-ea"/>
                <a:cs typeface="+mn-cs"/>
              </a:rPr>
              <a:t>. Thousands</a:t>
            </a:r>
            <a:r>
              <a:rPr lang="en-CA" sz="1200" kern="1200" baseline="0" noProof="0" dirty="0">
                <a:solidFill>
                  <a:schemeClr val="tx1"/>
                </a:solidFill>
                <a:effectLst/>
                <a:latin typeface="+mn-lt"/>
                <a:ea typeface="+mn-ea"/>
                <a:cs typeface="+mn-cs"/>
              </a:rPr>
              <a:t> </a:t>
            </a:r>
            <a:r>
              <a:rPr lang="en-CA" sz="1200" kern="1200" noProof="0" dirty="0">
                <a:solidFill>
                  <a:schemeClr val="tx1"/>
                </a:solidFill>
                <a:effectLst/>
                <a:latin typeface="+mn-lt"/>
                <a:ea typeface="+mn-ea"/>
                <a:cs typeface="+mn-cs"/>
              </a:rPr>
              <a:t>of people affected by the disaster have registered with the Red Cross for support.</a:t>
            </a:r>
          </a:p>
          <a:p>
            <a:pPr lvl="0"/>
            <a:r>
              <a:rPr lang="en-CA" sz="1200" kern="1200" noProof="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noProof="0" dirty="0">
                <a:solidFill>
                  <a:schemeClr val="tx1"/>
                </a:solidFill>
                <a:effectLst/>
                <a:latin typeface="+mn-lt"/>
                <a:ea typeface="+mn-ea"/>
                <a:cs typeface="+mn-cs"/>
              </a:rPr>
              <a:t>The Red Cross also provides assistance during what we call “silent” disasters.</a:t>
            </a:r>
            <a:r>
              <a:rPr lang="en-CA" sz="1200" kern="1200" baseline="0" noProof="0" dirty="0">
                <a:solidFill>
                  <a:schemeClr val="tx1"/>
                </a:solidFill>
                <a:effectLst/>
                <a:latin typeface="+mn-lt"/>
                <a:ea typeface="+mn-ea"/>
                <a:cs typeface="+mn-cs"/>
              </a:rPr>
              <a:t> These </a:t>
            </a:r>
            <a:r>
              <a:rPr lang="en-CA" sz="1200" kern="1200" noProof="0" dirty="0">
                <a:solidFill>
                  <a:schemeClr val="tx1"/>
                </a:solidFill>
                <a:effectLst/>
                <a:latin typeface="+mn-lt"/>
                <a:ea typeface="+mn-ea"/>
                <a:cs typeface="+mn-cs"/>
              </a:rPr>
              <a:t>are fires, floods and evacuations that occur</a:t>
            </a:r>
            <a:r>
              <a:rPr lang="en-CA" sz="1200" kern="1200" baseline="0" noProof="0" dirty="0">
                <a:solidFill>
                  <a:schemeClr val="tx1"/>
                </a:solidFill>
                <a:effectLst/>
                <a:latin typeface="+mn-lt"/>
                <a:ea typeface="+mn-ea"/>
                <a:cs typeface="+mn-cs"/>
              </a:rPr>
              <a:t> several </a:t>
            </a:r>
            <a:r>
              <a:rPr lang="en-CA" sz="1200" kern="1200" noProof="0" dirty="0">
                <a:solidFill>
                  <a:schemeClr val="tx1"/>
                </a:solidFill>
                <a:effectLst/>
                <a:latin typeface="+mn-lt"/>
                <a:ea typeface="+mn-ea"/>
                <a:cs typeface="+mn-cs"/>
              </a:rPr>
              <a:t>times a day across the country and rarely make headlines. </a:t>
            </a:r>
          </a:p>
          <a:p>
            <a:r>
              <a:rPr lang="en-CA" sz="1200" kern="1200" noProof="0" dirty="0">
                <a:solidFill>
                  <a:schemeClr val="tx1"/>
                </a:solidFill>
                <a:effectLst/>
                <a:latin typeface="+mn-lt"/>
                <a:ea typeface="+mn-ea"/>
                <a:cs typeface="+mn-cs"/>
              </a:rPr>
              <a:t> </a:t>
            </a:r>
          </a:p>
          <a:p>
            <a:pPr lvl="0"/>
            <a:r>
              <a:rPr lang="en-CA" sz="1200" kern="1200" noProof="0" dirty="0">
                <a:solidFill>
                  <a:schemeClr val="tx1"/>
                </a:solidFill>
                <a:effectLst/>
                <a:latin typeface="+mn-lt"/>
                <a:ea typeface="+mn-ea"/>
                <a:cs typeface="+mn-cs"/>
              </a:rPr>
              <a:t>Every year, you are there. Thanks to donors like you, the Red Cross is ready to assist those in need.</a:t>
            </a:r>
            <a:endParaRPr lang="fr-CA" dirty="0"/>
          </a:p>
        </p:txBody>
      </p:sp>
      <p:sp>
        <p:nvSpPr>
          <p:cNvPr id="4" name="Espace réservé du numéro de diapositive 3"/>
          <p:cNvSpPr>
            <a:spLocks noGrp="1"/>
          </p:cNvSpPr>
          <p:nvPr>
            <p:ph type="sldNum" sz="quarter" idx="10"/>
          </p:nvPr>
        </p:nvSpPr>
        <p:spPr/>
        <p:txBody>
          <a:bodyPr/>
          <a:lstStyle/>
          <a:p>
            <a:fld id="{531190E6-49F1-49D4-B14E-86E298ADC4A0}" type="slidenum">
              <a:rPr lang="fr-CA" smtClean="0"/>
              <a:t>1</a:t>
            </a:fld>
            <a:endParaRPr lang="fr-CA"/>
          </a:p>
        </p:txBody>
      </p:sp>
    </p:spTree>
    <p:extLst>
      <p:ext uri="{BB962C8B-B14F-4D97-AF65-F5344CB8AC3E}">
        <p14:creationId xmlns:p14="http://schemas.microsoft.com/office/powerpoint/2010/main" val="2871789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en-CA" sz="1200" kern="1200" noProof="0" dirty="0">
                <a:solidFill>
                  <a:schemeClr val="tx1"/>
                </a:solidFill>
                <a:effectLst/>
                <a:latin typeface="+mn-lt"/>
                <a:ea typeface="+mn-ea"/>
                <a:cs typeface="+mn-cs"/>
              </a:rPr>
              <a:t>Here at home, disasters affect families: </a:t>
            </a:r>
          </a:p>
          <a:p>
            <a:pPr lvl="1"/>
            <a:r>
              <a:rPr lang="en-CA" sz="1200" kern="1200" noProof="0" dirty="0">
                <a:solidFill>
                  <a:schemeClr val="tx1"/>
                </a:solidFill>
                <a:effectLst/>
                <a:latin typeface="+mn-lt"/>
                <a:ea typeface="+mn-ea"/>
                <a:cs typeface="+mn-cs"/>
              </a:rPr>
              <a:t>Every three hours in communities across the country. </a:t>
            </a:r>
          </a:p>
          <a:p>
            <a:pPr lvl="1"/>
            <a:r>
              <a:rPr lang="en-CA" sz="1200" kern="1200" noProof="0" dirty="0">
                <a:solidFill>
                  <a:schemeClr val="tx1"/>
                </a:solidFill>
                <a:effectLst/>
                <a:latin typeface="+mn-lt"/>
                <a:ea typeface="+mn-ea"/>
                <a:cs typeface="+mn-cs"/>
              </a:rPr>
              <a:t>These are mainly fires, which can cause a family to</a:t>
            </a:r>
            <a:r>
              <a:rPr lang="en-CA" sz="1200" kern="1200" baseline="0" noProof="0" dirty="0">
                <a:solidFill>
                  <a:schemeClr val="tx1"/>
                </a:solidFill>
                <a:effectLst/>
                <a:latin typeface="+mn-lt"/>
                <a:ea typeface="+mn-ea"/>
                <a:cs typeface="+mn-cs"/>
              </a:rPr>
              <a:t> l</a:t>
            </a:r>
            <a:r>
              <a:rPr lang="en-CA" sz="1200" kern="1200" noProof="0" dirty="0">
                <a:solidFill>
                  <a:schemeClr val="tx1"/>
                </a:solidFill>
                <a:effectLst/>
                <a:latin typeface="+mn-lt"/>
                <a:ea typeface="+mn-ea"/>
                <a:cs typeface="+mn-cs"/>
              </a:rPr>
              <a:t>ose everything in the blink of an eye.</a:t>
            </a:r>
          </a:p>
          <a:p>
            <a:pPr lvl="1"/>
            <a:endParaRPr lang="en-CA" sz="1200" kern="1200" noProof="0" dirty="0">
              <a:solidFill>
                <a:schemeClr val="tx1"/>
              </a:solidFill>
              <a:effectLst/>
              <a:latin typeface="+mn-lt"/>
              <a:ea typeface="+mn-ea"/>
              <a:cs typeface="+mn-cs"/>
            </a:endParaRPr>
          </a:p>
          <a:p>
            <a:pPr lvl="0"/>
            <a:r>
              <a:rPr lang="en-CA" sz="1200" kern="1200" noProof="0" dirty="0">
                <a:solidFill>
                  <a:schemeClr val="tx1"/>
                </a:solidFill>
                <a:effectLst/>
                <a:latin typeface="+mn-lt"/>
                <a:ea typeface="+mn-ea"/>
                <a:cs typeface="+mn-cs"/>
              </a:rPr>
              <a:t>Community-wide disasters</a:t>
            </a:r>
          </a:p>
          <a:p>
            <a:pPr lvl="1"/>
            <a:r>
              <a:rPr lang="en-CA" sz="1200" kern="1200" noProof="0" dirty="0">
                <a:solidFill>
                  <a:schemeClr val="tx1"/>
                </a:solidFill>
                <a:effectLst/>
                <a:latin typeface="+mn-lt"/>
                <a:ea typeface="+mn-ea"/>
                <a:cs typeface="+mn-cs"/>
              </a:rPr>
              <a:t>The Red Cross</a:t>
            </a:r>
            <a:r>
              <a:rPr lang="en-CA" sz="1200" kern="1200" baseline="0" noProof="0" dirty="0">
                <a:solidFill>
                  <a:schemeClr val="tx1"/>
                </a:solidFill>
                <a:effectLst/>
                <a:latin typeface="+mn-lt"/>
                <a:ea typeface="+mn-ea"/>
                <a:cs typeface="+mn-cs"/>
              </a:rPr>
              <a:t> is the </a:t>
            </a:r>
            <a:r>
              <a:rPr lang="en-CA" sz="1200" kern="1200" noProof="0" dirty="0">
                <a:solidFill>
                  <a:schemeClr val="tx1"/>
                </a:solidFill>
                <a:effectLst/>
                <a:latin typeface="+mn-lt"/>
                <a:ea typeface="+mn-ea"/>
                <a:cs typeface="+mn-cs"/>
              </a:rPr>
              <a:t>primary partner of  public authorities when it comes to disaster management</a:t>
            </a:r>
          </a:p>
          <a:p>
            <a:pPr lvl="1"/>
            <a:r>
              <a:rPr lang="en-CA" sz="1200" kern="1200" noProof="0" dirty="0">
                <a:solidFill>
                  <a:schemeClr val="tx1"/>
                </a:solidFill>
                <a:effectLst/>
                <a:latin typeface="+mn-lt"/>
                <a:ea typeface="+mn-ea"/>
                <a:cs typeface="+mn-cs"/>
              </a:rPr>
              <a:t>Support is based on the specific needs of families and communities</a:t>
            </a:r>
          </a:p>
          <a:p>
            <a:pPr lvl="1"/>
            <a:endParaRPr lang="en-CA" sz="1200" kern="1200" noProof="0" dirty="0">
              <a:solidFill>
                <a:schemeClr val="tx1"/>
              </a:solidFill>
              <a:effectLst/>
              <a:latin typeface="+mn-lt"/>
              <a:ea typeface="+mn-ea"/>
              <a:cs typeface="+mn-cs"/>
            </a:endParaRPr>
          </a:p>
          <a:p>
            <a:pPr lvl="0"/>
            <a:r>
              <a:rPr lang="en-CA" sz="1200" kern="1200" noProof="0" dirty="0">
                <a:solidFill>
                  <a:schemeClr val="tx1"/>
                </a:solidFill>
                <a:effectLst/>
                <a:latin typeface="+mn-lt"/>
                <a:ea typeface="+mn-ea"/>
                <a:cs typeface="+mn-cs"/>
              </a:rPr>
              <a:t>Canadian families can rely on volunteers trained in disaster response</a:t>
            </a:r>
            <a:r>
              <a:rPr lang="en-CA" sz="1200" kern="1200" baseline="0" noProof="0" dirty="0">
                <a:solidFill>
                  <a:schemeClr val="tx1"/>
                </a:solidFill>
                <a:effectLst/>
                <a:latin typeface="+mn-lt"/>
                <a:ea typeface="+mn-ea"/>
                <a:cs typeface="+mn-cs"/>
              </a:rPr>
              <a:t> that are ready to respond 7 days a week, 24 hours a day. </a:t>
            </a:r>
            <a:r>
              <a:rPr lang="en-CA" sz="1200" kern="1200" noProof="0" dirty="0">
                <a:solidFill>
                  <a:schemeClr val="tx1"/>
                </a:solidFill>
                <a:effectLst/>
                <a:latin typeface="+mn-lt"/>
                <a:ea typeface="+mn-ea"/>
                <a:cs typeface="+mn-cs"/>
              </a:rPr>
              <a:t>In Canada, 20,000 volunteers watch over their communities.</a:t>
            </a:r>
          </a:p>
          <a:p>
            <a:pPr lvl="0"/>
            <a:endParaRPr lang="en-CA" sz="1200" kern="1200" noProof="0" dirty="0">
              <a:solidFill>
                <a:schemeClr val="tx1"/>
              </a:solidFill>
              <a:effectLst/>
              <a:latin typeface="+mn-lt"/>
              <a:ea typeface="+mn-ea"/>
              <a:cs typeface="+mn-cs"/>
            </a:endParaRPr>
          </a:p>
          <a:p>
            <a:pPr lvl="0"/>
            <a:r>
              <a:rPr lang="en-CA" sz="1200" kern="1200" noProof="0" dirty="0">
                <a:solidFill>
                  <a:schemeClr val="tx1"/>
                </a:solidFill>
                <a:effectLst/>
                <a:latin typeface="+mn-lt"/>
                <a:ea typeface="+mn-ea"/>
                <a:cs typeface="+mn-cs"/>
              </a:rPr>
              <a:t>The Red Cross responds daily and is ready to respond during large-scale events</a:t>
            </a:r>
            <a:r>
              <a:rPr lang="en-CA" sz="1200" kern="1200" baseline="0" noProof="0" dirty="0">
                <a:solidFill>
                  <a:schemeClr val="tx1"/>
                </a:solidFill>
                <a:effectLst/>
                <a:latin typeface="+mn-lt"/>
                <a:ea typeface="+mn-ea"/>
                <a:cs typeface="+mn-cs"/>
              </a:rPr>
              <a:t> </a:t>
            </a:r>
            <a:r>
              <a:rPr lang="en-CA" sz="1200" kern="1200" noProof="0" dirty="0">
                <a:solidFill>
                  <a:schemeClr val="tx1"/>
                </a:solidFill>
                <a:effectLst/>
                <a:latin typeface="+mn-lt"/>
                <a:ea typeface="+mn-ea"/>
                <a:cs typeface="+mn-cs"/>
              </a:rPr>
              <a:t>that affect entire communities: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Since the onset of the fires in BC, more than 49,000 people have been forced out of their homes</a:t>
            </a:r>
            <a:r>
              <a:rPr lang="en-CA" sz="1200" kern="1200" baseline="0" dirty="0">
                <a:solidFill>
                  <a:schemeClr val="tx1"/>
                </a:solidFill>
                <a:effectLst/>
                <a:latin typeface="+mn-lt"/>
                <a:ea typeface="+mn-ea"/>
                <a:cs typeface="+mn-cs"/>
              </a:rPr>
              <a:t> and Red Cross has provided thousands with emergency financial assistance. </a:t>
            </a:r>
            <a:endParaRPr lang="fr-CA" sz="1200" kern="1200" dirty="0">
              <a:solidFill>
                <a:schemeClr val="tx1"/>
              </a:solidFill>
              <a:effectLst/>
              <a:latin typeface="+mn-lt"/>
              <a:ea typeface="+mn-ea"/>
              <a:cs typeface="+mn-cs"/>
            </a:endParaRPr>
          </a:p>
          <a:p>
            <a:pPr lvl="1"/>
            <a:r>
              <a:rPr lang="en-CA" sz="1200" kern="1200" noProof="0" dirty="0">
                <a:solidFill>
                  <a:schemeClr val="tx1"/>
                </a:solidFill>
                <a:effectLst/>
                <a:latin typeface="+mn-lt"/>
                <a:ea typeface="+mn-ea"/>
                <a:cs typeface="+mn-cs"/>
              </a:rPr>
              <a:t>Following the spring</a:t>
            </a:r>
            <a:r>
              <a:rPr lang="en-CA" sz="1200" kern="1200" baseline="0" noProof="0" dirty="0">
                <a:solidFill>
                  <a:schemeClr val="tx1"/>
                </a:solidFill>
                <a:effectLst/>
                <a:latin typeface="+mn-lt"/>
                <a:ea typeface="+mn-ea"/>
                <a:cs typeface="+mn-cs"/>
              </a:rPr>
              <a:t> floods in Québec, Ontario and BC, flooded households who registered with Red Cross </a:t>
            </a:r>
            <a:r>
              <a:rPr lang="en-CA" sz="1200" kern="1200" noProof="0" dirty="0">
                <a:solidFill>
                  <a:schemeClr val="tx1"/>
                </a:solidFill>
                <a:effectLst/>
                <a:latin typeface="+mn-lt"/>
                <a:ea typeface="+mn-ea"/>
                <a:cs typeface="+mn-cs"/>
              </a:rPr>
              <a:t>received direct financial assistance. The Red Cross will continue to support them throughout their recovery.</a:t>
            </a:r>
          </a:p>
          <a:p>
            <a:pPr lvl="1"/>
            <a:r>
              <a:rPr lang="en-CA" sz="1200" kern="1200" noProof="0" dirty="0">
                <a:solidFill>
                  <a:schemeClr val="tx1"/>
                </a:solidFill>
                <a:effectLst/>
                <a:latin typeface="+mn-lt"/>
                <a:ea typeface="+mn-ea"/>
                <a:cs typeface="+mn-cs"/>
              </a:rPr>
              <a:t>Last year, over 1,000 volunteers supported the refugee arrival.</a:t>
            </a:r>
          </a:p>
          <a:p>
            <a:pPr lvl="1"/>
            <a:r>
              <a:rPr lang="en-CA" sz="1200" kern="1200" noProof="0" dirty="0">
                <a:solidFill>
                  <a:schemeClr val="tx1"/>
                </a:solidFill>
                <a:effectLst/>
                <a:latin typeface="+mn-lt"/>
                <a:ea typeface="+mn-ea"/>
                <a:cs typeface="+mn-cs"/>
              </a:rPr>
              <a:t>Four years after the disaster, the Red Cross is still helping Lac-Mégantic residents recover from the tragedy.</a:t>
            </a:r>
          </a:p>
        </p:txBody>
      </p:sp>
      <p:sp>
        <p:nvSpPr>
          <p:cNvPr id="4" name="Espace réservé du numéro de diapositive 3"/>
          <p:cNvSpPr>
            <a:spLocks noGrp="1"/>
          </p:cNvSpPr>
          <p:nvPr>
            <p:ph type="sldNum" sz="quarter" idx="10"/>
          </p:nvPr>
        </p:nvSpPr>
        <p:spPr/>
        <p:txBody>
          <a:bodyPr/>
          <a:lstStyle/>
          <a:p>
            <a:fld id="{531190E6-49F1-49D4-B14E-86E298ADC4A0}" type="slidenum">
              <a:rPr lang="fr-CA" smtClean="0"/>
              <a:t>2</a:t>
            </a:fld>
            <a:endParaRPr lang="fr-CA"/>
          </a:p>
        </p:txBody>
      </p:sp>
    </p:spTree>
    <p:extLst>
      <p:ext uri="{BB962C8B-B14F-4D97-AF65-F5344CB8AC3E}">
        <p14:creationId xmlns:p14="http://schemas.microsoft.com/office/powerpoint/2010/main" val="2915203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en-CA" sz="1200" kern="1200" noProof="0" dirty="0">
                <a:solidFill>
                  <a:schemeClr val="tx1"/>
                </a:solidFill>
                <a:effectLst/>
                <a:latin typeface="+mn-lt"/>
                <a:ea typeface="+mn-ea"/>
                <a:cs typeface="+mn-cs"/>
              </a:rPr>
              <a:t>Red Cross volunteers watch over your communities and are trained to respond to emergencies.</a:t>
            </a:r>
          </a:p>
          <a:p>
            <a:pPr lvl="0"/>
            <a:endParaRPr lang="en-CA" sz="120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noProof="0" dirty="0">
                <a:solidFill>
                  <a:schemeClr val="tx1"/>
                </a:solidFill>
                <a:effectLst/>
                <a:latin typeface="+mn-lt"/>
                <a:ea typeface="+mn-ea"/>
                <a:cs typeface="+mn-cs"/>
              </a:rPr>
              <a:t>Donations from people like you </a:t>
            </a:r>
            <a:r>
              <a:rPr lang="en-CA" sz="1200" kern="1200" dirty="0">
                <a:solidFill>
                  <a:schemeClr val="tx1"/>
                </a:solidFill>
                <a:effectLst/>
                <a:latin typeface="+mn-lt"/>
                <a:ea typeface="+mn-ea"/>
                <a:cs typeface="+mn-cs"/>
              </a:rPr>
              <a:t>help</a:t>
            </a:r>
            <a:r>
              <a:rPr lang="en-CA" sz="1200" kern="1200" baseline="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meet essential needs such as shelter, food and clothing while providing emotional support in times of difficulty. </a:t>
            </a:r>
            <a:r>
              <a:rPr lang="en-CA" sz="1200" kern="1200" noProof="0" dirty="0">
                <a:solidFill>
                  <a:schemeClr val="tx1"/>
                </a:solidFill>
                <a:effectLst/>
                <a:latin typeface="+mn-lt"/>
                <a:ea typeface="+mn-ea"/>
                <a:cs typeface="+mn-cs"/>
              </a:rPr>
              <a:t>Our teams also provide blankets, personal</a:t>
            </a:r>
            <a:r>
              <a:rPr lang="en-CA" sz="1200" kern="1200" baseline="0" noProof="0" dirty="0">
                <a:solidFill>
                  <a:schemeClr val="tx1"/>
                </a:solidFill>
                <a:effectLst/>
                <a:latin typeface="+mn-lt"/>
                <a:ea typeface="+mn-ea"/>
                <a:cs typeface="+mn-cs"/>
              </a:rPr>
              <a:t> care kits, as well as stuffed animals for children and essential baby items. </a:t>
            </a:r>
            <a:endParaRPr lang="en-CA" sz="1200" kern="1200" noProof="0" dirty="0">
              <a:solidFill>
                <a:schemeClr val="tx1"/>
              </a:solidFill>
              <a:effectLst/>
              <a:latin typeface="+mn-lt"/>
              <a:ea typeface="+mn-ea"/>
              <a:cs typeface="+mn-cs"/>
            </a:endParaRPr>
          </a:p>
          <a:p>
            <a:pPr lvl="0"/>
            <a:endParaRPr lang="en-CA" sz="1200" kern="1200" noProof="0" dirty="0">
              <a:solidFill>
                <a:schemeClr val="tx1"/>
              </a:solidFill>
              <a:effectLst/>
              <a:latin typeface="+mn-lt"/>
              <a:ea typeface="+mn-ea"/>
              <a:cs typeface="+mn-cs"/>
            </a:endParaRPr>
          </a:p>
          <a:p>
            <a:pPr lvl="0"/>
            <a:r>
              <a:rPr lang="en-CA" sz="1200" kern="1200" noProof="0" dirty="0">
                <a:solidFill>
                  <a:schemeClr val="tx1"/>
                </a:solidFill>
                <a:effectLst/>
                <a:latin typeface="+mn-lt"/>
                <a:ea typeface="+mn-ea"/>
                <a:cs typeface="+mn-cs"/>
              </a:rPr>
              <a:t>The first three days after a disaster strikes are the most critical. Volunteers make sure to guide those affected so that they can take necessary steps to get their lives back together as quickly as possible.</a:t>
            </a:r>
          </a:p>
          <a:p>
            <a:pPr lvl="0"/>
            <a:endParaRPr lang="en-CA" sz="1200" kern="1200" noProof="0" dirty="0">
              <a:solidFill>
                <a:schemeClr val="tx1"/>
              </a:solidFill>
              <a:effectLst/>
              <a:latin typeface="+mn-lt"/>
              <a:ea typeface="+mn-ea"/>
              <a:cs typeface="+mn-cs"/>
            </a:endParaRPr>
          </a:p>
          <a:p>
            <a:pPr lvl="0"/>
            <a:r>
              <a:rPr lang="en-CA" sz="1200" kern="1200" noProof="0" dirty="0">
                <a:solidFill>
                  <a:schemeClr val="tx1"/>
                </a:solidFill>
                <a:effectLst/>
                <a:latin typeface="+mn-lt"/>
                <a:ea typeface="+mn-ea"/>
                <a:cs typeface="+mn-cs"/>
              </a:rPr>
              <a:t>Volunteers can also refer those affected to community organizations that offer additional assistance.</a:t>
            </a:r>
          </a:p>
          <a:p>
            <a:pPr lvl="0"/>
            <a:endParaRPr lang="en-CA" sz="1200" kern="1200" noProof="0" dirty="0">
              <a:solidFill>
                <a:schemeClr val="tx1"/>
              </a:solidFill>
              <a:effectLst/>
              <a:latin typeface="+mn-lt"/>
              <a:ea typeface="+mn-ea"/>
              <a:cs typeface="+mn-cs"/>
            </a:endParaRPr>
          </a:p>
          <a:p>
            <a:pPr lvl="0"/>
            <a:r>
              <a:rPr lang="en-CA" sz="1200" kern="1200" noProof="0" dirty="0">
                <a:solidFill>
                  <a:schemeClr val="tx1"/>
                </a:solidFill>
                <a:effectLst/>
                <a:latin typeface="+mn-lt"/>
                <a:ea typeface="+mn-ea"/>
                <a:cs typeface="+mn-cs"/>
              </a:rPr>
              <a:t>Our donors enable us to provide assistance that is not only </a:t>
            </a:r>
            <a:r>
              <a:rPr lang="en-US" dirty="0">
                <a:effectLst/>
              </a:rPr>
              <a:t>practical, but is also deeply human,</a:t>
            </a:r>
            <a:r>
              <a:rPr lang="en-US" baseline="0" dirty="0">
                <a:effectLst/>
              </a:rPr>
              <a:t> </a:t>
            </a:r>
            <a:r>
              <a:rPr lang="en-US" dirty="0">
                <a:effectLst/>
              </a:rPr>
              <a:t>respects the dignity of disaster victims and is a fundamental source of comfort.</a:t>
            </a:r>
          </a:p>
          <a:p>
            <a:pPr lvl="0"/>
            <a:endParaRPr lang="en-CA" sz="1200" b="1" kern="1200" noProof="0" dirty="0">
              <a:solidFill>
                <a:schemeClr val="tx1"/>
              </a:solidFill>
              <a:effectLst/>
              <a:latin typeface="+mn-lt"/>
              <a:ea typeface="+mn-ea"/>
              <a:cs typeface="+mn-cs"/>
            </a:endParaRPr>
          </a:p>
          <a:p>
            <a:pPr lvl="0"/>
            <a:r>
              <a:rPr lang="en-CA" sz="1200" b="1" kern="1200" noProof="0" dirty="0">
                <a:solidFill>
                  <a:schemeClr val="tx1"/>
                </a:solidFill>
                <a:effectLst/>
                <a:latin typeface="+mn-lt"/>
                <a:ea typeface="+mn-ea"/>
                <a:cs typeface="+mn-cs"/>
              </a:rPr>
              <a:t>With your support, the Red Cross is</a:t>
            </a:r>
            <a:r>
              <a:rPr lang="en-CA" sz="1200" b="1" kern="1200" baseline="0" noProof="0" dirty="0">
                <a:solidFill>
                  <a:schemeClr val="tx1"/>
                </a:solidFill>
                <a:effectLst/>
                <a:latin typeface="+mn-lt"/>
                <a:ea typeface="+mn-ea"/>
                <a:cs typeface="+mn-cs"/>
              </a:rPr>
              <a:t> there to </a:t>
            </a:r>
            <a:r>
              <a:rPr lang="en-CA" sz="1200" b="1" kern="1200" noProof="0" dirty="0">
                <a:solidFill>
                  <a:schemeClr val="tx1"/>
                </a:solidFill>
                <a:effectLst/>
                <a:latin typeface="+mn-lt"/>
                <a:ea typeface="+mn-ea"/>
                <a:cs typeface="+mn-cs"/>
              </a:rPr>
              <a:t>provide the essentials.</a:t>
            </a:r>
            <a:endParaRPr lang="en-CA" sz="1200" kern="1200" noProof="0" dirty="0">
              <a:solidFill>
                <a:schemeClr val="tx1"/>
              </a:solidFill>
              <a:effectLst/>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fld id="{531190E6-49F1-49D4-B14E-86E298ADC4A0}" type="slidenum">
              <a:rPr lang="fr-CA" smtClean="0"/>
              <a:t>3</a:t>
            </a:fld>
            <a:endParaRPr lang="fr-CA"/>
          </a:p>
        </p:txBody>
      </p:sp>
    </p:spTree>
    <p:extLst>
      <p:ext uri="{BB962C8B-B14F-4D97-AF65-F5344CB8AC3E}">
        <p14:creationId xmlns:p14="http://schemas.microsoft.com/office/powerpoint/2010/main" val="3158775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funds donated to the Red Cross to provide assistance to those affected by disasters in Canada are managed by the organization and are dedicated to Red Cross activities here. </a:t>
            </a:r>
            <a:endParaRPr lang="fr-CA" sz="1200" kern="1200" dirty="0">
              <a:solidFill>
                <a:schemeClr val="tx1"/>
              </a:solidFill>
              <a:effectLst/>
              <a:latin typeface="+mn-lt"/>
              <a:ea typeface="+mn-ea"/>
              <a:cs typeface="+mn-cs"/>
            </a:endParaRPr>
          </a:p>
          <a:p>
            <a:endParaRPr lang="en-CA" sz="1200" kern="1200" noProof="0" dirty="0">
              <a:solidFill>
                <a:schemeClr val="tx1"/>
              </a:solidFill>
              <a:effectLst/>
              <a:latin typeface="+mn-lt"/>
              <a:ea typeface="+mn-ea"/>
              <a:cs typeface="+mn-cs"/>
            </a:endParaRPr>
          </a:p>
          <a:p>
            <a:r>
              <a:rPr lang="en-CA" sz="1200" kern="1200" noProof="0" dirty="0">
                <a:solidFill>
                  <a:schemeClr val="tx1"/>
                </a:solidFill>
                <a:effectLst/>
                <a:latin typeface="+mn-lt"/>
                <a:ea typeface="+mn-ea"/>
                <a:cs typeface="+mn-cs"/>
              </a:rPr>
              <a:t>Over the last five years, 91.7% of funds collected annually </a:t>
            </a:r>
            <a:r>
              <a:rPr lang="en-US" sz="1200" kern="1200" dirty="0">
                <a:solidFill>
                  <a:schemeClr val="tx1"/>
                </a:solidFill>
                <a:effectLst/>
                <a:latin typeface="+mn-lt"/>
                <a:ea typeface="+mn-ea"/>
                <a:cs typeface="+mn-cs"/>
              </a:rPr>
              <a:t>were dedicated to services offered to the population.</a:t>
            </a:r>
            <a:endParaRPr lang="fr-CA" sz="1200" kern="1200" dirty="0">
              <a:solidFill>
                <a:schemeClr val="tx1"/>
              </a:solidFill>
              <a:effectLst/>
              <a:latin typeface="+mn-lt"/>
              <a:ea typeface="+mn-ea"/>
              <a:cs typeface="+mn-cs"/>
            </a:endParaRPr>
          </a:p>
          <a:p>
            <a:pPr lvl="0"/>
            <a:endParaRPr lang="en-CA" sz="1200" kern="1200" noProof="0" dirty="0">
              <a:solidFill>
                <a:schemeClr val="tx1"/>
              </a:solidFill>
              <a:effectLst/>
              <a:latin typeface="+mn-lt"/>
              <a:ea typeface="+mn-ea"/>
              <a:cs typeface="+mn-cs"/>
            </a:endParaRPr>
          </a:p>
          <a:p>
            <a:pPr lvl="0"/>
            <a:r>
              <a:rPr lang="en-CA" sz="1200" kern="1200" noProof="0" dirty="0">
                <a:solidFill>
                  <a:schemeClr val="tx1"/>
                </a:solidFill>
                <a:effectLst/>
                <a:latin typeface="+mn-lt"/>
                <a:ea typeface="+mn-ea"/>
                <a:cs typeface="+mn-cs"/>
              </a:rPr>
              <a:t>According to a recent survey*, the Red Cross is the most trusted social and community services organization.</a:t>
            </a:r>
          </a:p>
          <a:p>
            <a:pPr lvl="0"/>
            <a:r>
              <a:rPr lang="en-CA" sz="1200" kern="1200" noProof="0" dirty="0">
                <a:solidFill>
                  <a:schemeClr val="tx1"/>
                </a:solidFill>
                <a:effectLst/>
                <a:latin typeface="+mn-lt"/>
                <a:ea typeface="+mn-ea"/>
                <a:cs typeface="+mn-cs"/>
              </a:rPr>
              <a:t>Survey reference, if needed: *</a:t>
            </a:r>
            <a:r>
              <a:rPr lang="en-CA" sz="1200" i="1" kern="1200" noProof="0" dirty="0">
                <a:solidFill>
                  <a:schemeClr val="tx1"/>
                </a:solidFill>
                <a:effectLst/>
                <a:latin typeface="+mn-lt"/>
                <a:ea typeface="+mn-ea"/>
                <a:cs typeface="+mn-cs"/>
              </a:rPr>
              <a:t>Étude sur les </a:t>
            </a:r>
            <a:r>
              <a:rPr lang="en-CA" sz="1200" i="1" kern="1200" noProof="0" dirty="0" err="1">
                <a:solidFill>
                  <a:schemeClr val="tx1"/>
                </a:solidFill>
                <a:effectLst/>
                <a:latin typeface="+mn-lt"/>
                <a:ea typeface="+mn-ea"/>
                <a:cs typeface="+mn-cs"/>
              </a:rPr>
              <a:t>tendances</a:t>
            </a:r>
            <a:r>
              <a:rPr lang="en-CA" sz="1200" i="1" kern="1200" noProof="0" dirty="0">
                <a:solidFill>
                  <a:schemeClr val="tx1"/>
                </a:solidFill>
                <a:effectLst/>
                <a:latin typeface="+mn-lt"/>
                <a:ea typeface="+mn-ea"/>
                <a:cs typeface="+mn-cs"/>
              </a:rPr>
              <a:t> </a:t>
            </a:r>
            <a:r>
              <a:rPr lang="en-CA" sz="1200" i="1" kern="1200" noProof="0" dirty="0" err="1">
                <a:solidFill>
                  <a:schemeClr val="tx1"/>
                </a:solidFill>
                <a:effectLst/>
                <a:latin typeface="+mn-lt"/>
                <a:ea typeface="+mn-ea"/>
                <a:cs typeface="+mn-cs"/>
              </a:rPr>
              <a:t>en</a:t>
            </a:r>
            <a:r>
              <a:rPr lang="en-CA" sz="1200" i="1" kern="1200" noProof="0" dirty="0">
                <a:solidFill>
                  <a:schemeClr val="tx1"/>
                </a:solidFill>
                <a:effectLst/>
                <a:latin typeface="+mn-lt"/>
                <a:ea typeface="+mn-ea"/>
                <a:cs typeface="+mn-cs"/>
              </a:rPr>
              <a:t> </a:t>
            </a:r>
            <a:r>
              <a:rPr lang="en-CA" sz="1200" i="1" kern="1200" noProof="0" dirty="0" err="1">
                <a:solidFill>
                  <a:schemeClr val="tx1"/>
                </a:solidFill>
                <a:effectLst/>
                <a:latin typeface="+mn-lt"/>
                <a:ea typeface="+mn-ea"/>
                <a:cs typeface="+mn-cs"/>
              </a:rPr>
              <a:t>philanthropie</a:t>
            </a:r>
            <a:r>
              <a:rPr lang="en-CA" sz="1200" i="1" kern="1200" noProof="0" dirty="0">
                <a:solidFill>
                  <a:schemeClr val="tx1"/>
                </a:solidFill>
                <a:effectLst/>
                <a:latin typeface="+mn-lt"/>
                <a:ea typeface="+mn-ea"/>
                <a:cs typeface="+mn-cs"/>
              </a:rPr>
              <a:t> au Québec </a:t>
            </a:r>
            <a:r>
              <a:rPr lang="en-CA" sz="1200" i="1" kern="1200" noProof="0" dirty="0" err="1">
                <a:solidFill>
                  <a:schemeClr val="tx1"/>
                </a:solidFill>
                <a:effectLst/>
                <a:latin typeface="+mn-lt"/>
                <a:ea typeface="+mn-ea"/>
                <a:cs typeface="+mn-cs"/>
              </a:rPr>
              <a:t>en</a:t>
            </a:r>
            <a:r>
              <a:rPr lang="en-CA" sz="1200" i="1" kern="1200" noProof="0" dirty="0">
                <a:solidFill>
                  <a:schemeClr val="tx1"/>
                </a:solidFill>
                <a:effectLst/>
                <a:latin typeface="+mn-lt"/>
                <a:ea typeface="+mn-ea"/>
                <a:cs typeface="+mn-cs"/>
              </a:rPr>
              <a:t> 2017</a:t>
            </a:r>
            <a:r>
              <a:rPr lang="en-CA" sz="1200" kern="1200" noProof="0" dirty="0">
                <a:solidFill>
                  <a:schemeClr val="tx1"/>
                </a:solidFill>
                <a:effectLst/>
                <a:latin typeface="+mn-lt"/>
                <a:ea typeface="+mn-ea"/>
                <a:cs typeface="+mn-cs"/>
              </a:rPr>
              <a:t>, conducted by the </a:t>
            </a:r>
            <a:r>
              <a:rPr lang="en-CA" sz="1200" kern="1200" noProof="0" dirty="0" err="1">
                <a:solidFill>
                  <a:schemeClr val="tx1"/>
                </a:solidFill>
                <a:effectLst/>
                <a:latin typeface="+mn-lt"/>
                <a:ea typeface="+mn-ea"/>
                <a:cs typeface="+mn-cs"/>
              </a:rPr>
              <a:t>Épisode</a:t>
            </a:r>
            <a:r>
              <a:rPr lang="en-CA" sz="1200" kern="1200" noProof="0" dirty="0">
                <a:solidFill>
                  <a:schemeClr val="tx1"/>
                </a:solidFill>
                <a:effectLst/>
                <a:latin typeface="+mn-lt"/>
                <a:ea typeface="+mn-ea"/>
                <a:cs typeface="+mn-cs"/>
              </a:rPr>
              <a:t> and Léger Marketing firms</a:t>
            </a:r>
          </a:p>
        </p:txBody>
      </p:sp>
      <p:sp>
        <p:nvSpPr>
          <p:cNvPr id="4" name="Espace réservé du numéro de diapositive 3"/>
          <p:cNvSpPr>
            <a:spLocks noGrp="1"/>
          </p:cNvSpPr>
          <p:nvPr>
            <p:ph type="sldNum" sz="quarter" idx="10"/>
          </p:nvPr>
        </p:nvSpPr>
        <p:spPr/>
        <p:txBody>
          <a:bodyPr/>
          <a:lstStyle/>
          <a:p>
            <a:fld id="{531190E6-49F1-49D4-B14E-86E298ADC4A0}" type="slidenum">
              <a:rPr lang="fr-CA" smtClean="0"/>
              <a:t>4</a:t>
            </a:fld>
            <a:endParaRPr lang="fr-CA"/>
          </a:p>
        </p:txBody>
      </p:sp>
    </p:spTree>
    <p:extLst>
      <p:ext uri="{BB962C8B-B14F-4D97-AF65-F5344CB8AC3E}">
        <p14:creationId xmlns:p14="http://schemas.microsoft.com/office/powerpoint/2010/main" val="291829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en-CA" sz="1200" kern="1200" noProof="0" dirty="0">
                <a:solidFill>
                  <a:schemeClr val="tx1"/>
                </a:solidFill>
                <a:effectLst/>
                <a:latin typeface="+mn-lt"/>
                <a:ea typeface="+mn-ea"/>
                <a:cs typeface="+mn-cs"/>
              </a:rPr>
              <a:t>Here is an example of the critical assistance the Red Cross can provide, thanks to donations:</a:t>
            </a:r>
          </a:p>
          <a:p>
            <a:pPr lvl="0"/>
            <a:endParaRPr lang="en-CA" sz="1200" kern="1200" noProof="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were sitting in the carport,” Arnold said. “The storm came at us from behind. We had no warning or time to prepare.” Though he does not remember much else from that evening, he does recall the sense of panic and confusion he felt as the tornado touched down on the home the 60-year-old rented with a friend.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noProof="0" dirty="0">
                <a:solidFill>
                  <a:schemeClr val="tx1"/>
                </a:solidFill>
                <a:effectLst/>
                <a:latin typeface="+mn-lt"/>
                <a:ea typeface="+mn-ea"/>
                <a:cs typeface="+mn-cs"/>
              </a:rPr>
              <a:t>Volunteers supported them through this tough time:</a:t>
            </a:r>
          </a:p>
          <a:p>
            <a:r>
              <a:rPr lang="en-US" sz="1200" kern="1200" dirty="0">
                <a:solidFill>
                  <a:schemeClr val="tx1"/>
                </a:solidFill>
                <a:effectLst/>
                <a:latin typeface="+mn-lt"/>
                <a:ea typeface="+mn-ea"/>
                <a:cs typeface="+mn-cs"/>
              </a:rPr>
              <a:t>“It hit me really hard. The Red Cross came in and they helped me,” said Arnold. “They took care of me.”  </a:t>
            </a:r>
          </a:p>
          <a:p>
            <a:endParaRPr lang="fr-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Thanks to your donation, Arnold and his friend received emergency assistance from the Red Cross after a tornado destroyed their home in LaSalle, Ontario. </a:t>
            </a:r>
            <a:endParaRPr lang="fr-CA" sz="1200" kern="1200" dirty="0">
              <a:solidFill>
                <a:schemeClr val="tx1"/>
              </a:solidFill>
              <a:effectLst/>
              <a:latin typeface="+mn-lt"/>
              <a:ea typeface="+mn-ea"/>
              <a:cs typeface="+mn-cs"/>
            </a:endParaRPr>
          </a:p>
          <a:p>
            <a:pPr lvl="0"/>
            <a:endParaRPr lang="en-CA" sz="1200" kern="1200" noProof="0" dirty="0">
              <a:solidFill>
                <a:schemeClr val="tx1"/>
              </a:solidFill>
              <a:effectLst/>
              <a:latin typeface="+mn-lt"/>
              <a:ea typeface="+mn-ea"/>
              <a:cs typeface="+mn-cs"/>
            </a:endParaRPr>
          </a:p>
          <a:p>
            <a:pPr lvl="0"/>
            <a:r>
              <a:rPr lang="en-US" b="1" dirty="0">
                <a:effectLst/>
              </a:rPr>
              <a:t>Without you, none of our work is possible</a:t>
            </a:r>
            <a:r>
              <a:rPr lang="en-CA" sz="1200" b="1" kern="1200" noProof="0" dirty="0">
                <a:solidFill>
                  <a:schemeClr val="tx1"/>
                </a:solidFill>
                <a:effectLst/>
                <a:latin typeface="+mn-lt"/>
                <a:ea typeface="+mn-ea"/>
                <a:cs typeface="+mn-cs"/>
              </a:rPr>
              <a:t>. Thank you!</a:t>
            </a:r>
            <a:endParaRPr lang="en-CA" sz="1200" kern="1200" noProof="0" dirty="0">
              <a:solidFill>
                <a:schemeClr val="tx1"/>
              </a:solidFill>
              <a:effectLst/>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fld id="{531190E6-49F1-49D4-B14E-86E298ADC4A0}" type="slidenum">
              <a:rPr lang="fr-CA" smtClean="0"/>
              <a:t>5</a:t>
            </a:fld>
            <a:endParaRPr lang="fr-CA"/>
          </a:p>
        </p:txBody>
      </p:sp>
    </p:spTree>
    <p:extLst>
      <p:ext uri="{BB962C8B-B14F-4D97-AF65-F5344CB8AC3E}">
        <p14:creationId xmlns:p14="http://schemas.microsoft.com/office/powerpoint/2010/main" val="148726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531190E6-49F1-49D4-B14E-86E298ADC4A0}" type="slidenum">
              <a:rPr lang="fr-CA" smtClean="0"/>
              <a:t>6</a:t>
            </a:fld>
            <a:endParaRPr lang="fr-CA"/>
          </a:p>
        </p:txBody>
      </p:sp>
    </p:spTree>
    <p:extLst>
      <p:ext uri="{BB962C8B-B14F-4D97-AF65-F5344CB8AC3E}">
        <p14:creationId xmlns:p14="http://schemas.microsoft.com/office/powerpoint/2010/main" val="27681332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3500120" y="2593739"/>
            <a:ext cx="8021320" cy="705321"/>
          </a:xfrm>
        </p:spPr>
        <p:txBody>
          <a:bodyPr lIns="0" tIns="0" rIns="0" bIns="0" anchor="ctr" anchorCtr="0">
            <a:spAutoFit/>
          </a:bodyPr>
          <a:lstStyle>
            <a:lvl1pPr algn="l">
              <a:lnSpc>
                <a:spcPct val="90000"/>
              </a:lnSpc>
              <a:spcBef>
                <a:spcPts val="0"/>
              </a:spcBef>
              <a:defRPr sz="5000">
                <a:solidFill>
                  <a:schemeClr val="bg1"/>
                </a:solidFill>
              </a:defRPr>
            </a:lvl1pPr>
          </a:lstStyle>
          <a:p>
            <a:r>
              <a:rPr lang="fr-FR" dirty="0"/>
              <a:t>Cliquez et modifiez le titre</a:t>
            </a:r>
          </a:p>
        </p:txBody>
      </p:sp>
      <p:sp>
        <p:nvSpPr>
          <p:cNvPr id="3" name="Sous-titre 2"/>
          <p:cNvSpPr>
            <a:spLocks noGrp="1"/>
          </p:cNvSpPr>
          <p:nvPr>
            <p:ph type="subTitle" idx="1"/>
          </p:nvPr>
        </p:nvSpPr>
        <p:spPr>
          <a:xfrm>
            <a:off x="3500120" y="3448915"/>
            <a:ext cx="8021320" cy="838691"/>
          </a:xfrm>
        </p:spPr>
        <p:txBody>
          <a:bodyPr lIns="0" tIns="0" rIns="0" bIns="0" anchor="ctr" anchorCtr="0">
            <a:spAutoFit/>
          </a:bodyPr>
          <a:lstStyle>
            <a:lvl1pPr marL="0" indent="0" algn="l">
              <a:spcBef>
                <a:spcPts val="0"/>
              </a:spcBef>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Cliquez pour modifier le style des sous-titres du masque</a:t>
            </a:r>
          </a:p>
        </p:txBody>
      </p:sp>
      <p:sp>
        <p:nvSpPr>
          <p:cNvPr id="4" name="Espace réservé de la date 3"/>
          <p:cNvSpPr>
            <a:spLocks noGrp="1"/>
          </p:cNvSpPr>
          <p:nvPr>
            <p:ph type="dt" sz="half" idx="10"/>
          </p:nvPr>
        </p:nvSpPr>
        <p:spPr>
          <a:xfrm>
            <a:off x="3500120" y="5901517"/>
            <a:ext cx="8021320" cy="365125"/>
          </a:xfrm>
        </p:spPr>
        <p:txBody>
          <a:bodyPr/>
          <a:lstStyle>
            <a:lvl1pPr>
              <a:defRPr>
                <a:solidFill>
                  <a:schemeClr val="bg1"/>
                </a:solidFill>
              </a:defRPr>
            </a:lvl1pPr>
          </a:lstStyle>
          <a:p>
            <a:fld id="{E9D980F2-D6A2-2942-BA69-15261BA16B68}" type="datetime1">
              <a:rPr lang="en-CA" smtClean="0"/>
              <a:t>2017-08-31</a:t>
            </a:fld>
            <a:endParaRPr lang="fr-FR" dirty="0"/>
          </a:p>
        </p:txBody>
      </p:sp>
    </p:spTree>
    <p:extLst>
      <p:ext uri="{BB962C8B-B14F-4D97-AF65-F5344CB8AC3E}">
        <p14:creationId xmlns:p14="http://schemas.microsoft.com/office/powerpoint/2010/main" val="881583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301240" y="788867"/>
            <a:ext cx="9313487" cy="712038"/>
          </a:xfrm>
        </p:spPr>
        <p:txBody>
          <a:bodyPr lIns="0" tIns="0" rIns="0" bIns="0">
            <a:normAutofit/>
          </a:bodyPr>
          <a:lstStyle>
            <a:lvl1pPr>
              <a:defRPr sz="4000"/>
            </a:lvl1pPr>
          </a:lstStyle>
          <a:p>
            <a:r>
              <a:rPr lang="fr-FR" dirty="0"/>
              <a:t>Cliquez et modifiez le titre</a:t>
            </a:r>
          </a:p>
        </p:txBody>
      </p:sp>
      <p:sp>
        <p:nvSpPr>
          <p:cNvPr id="4" name="Espace réservé de la date 3"/>
          <p:cNvSpPr>
            <a:spLocks noGrp="1"/>
          </p:cNvSpPr>
          <p:nvPr>
            <p:ph type="dt" sz="half" idx="10"/>
          </p:nvPr>
        </p:nvSpPr>
        <p:spPr>
          <a:xfrm>
            <a:off x="8871527" y="6280785"/>
            <a:ext cx="2743200" cy="365125"/>
          </a:xfrm>
        </p:spPr>
        <p:txBody>
          <a:bodyPr/>
          <a:lstStyle>
            <a:lvl1pPr algn="r">
              <a:defRPr/>
            </a:lvl1pPr>
          </a:lstStyle>
          <a:p>
            <a:fld id="{46E6B24A-3F61-9B48-B79E-A71A82C0E69D}" type="datetime1">
              <a:rPr lang="en-CA" smtClean="0"/>
              <a:t>2017-08-31</a:t>
            </a:fld>
            <a:endParaRPr lang="fr-FR" dirty="0"/>
          </a:p>
        </p:txBody>
      </p:sp>
      <p:sp>
        <p:nvSpPr>
          <p:cNvPr id="9" name="Espace réservé du texte 2"/>
          <p:cNvSpPr>
            <a:spLocks noGrp="1"/>
          </p:cNvSpPr>
          <p:nvPr>
            <p:ph type="body" idx="1" hasCustomPrompt="1"/>
          </p:nvPr>
        </p:nvSpPr>
        <p:spPr>
          <a:xfrm>
            <a:off x="2301240" y="1570185"/>
            <a:ext cx="9313487" cy="460306"/>
          </a:xfrm>
        </p:spPr>
        <p:txBody>
          <a:bodyPr lIns="0" tIns="0" rIns="0" bIns="0" anchor="ctr" anchorCtr="0">
            <a:norm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10" name="Espace réservé du contenu 3"/>
          <p:cNvSpPr>
            <a:spLocks noGrp="1"/>
          </p:cNvSpPr>
          <p:nvPr>
            <p:ph sz="half" idx="2" hasCustomPrompt="1"/>
          </p:nvPr>
        </p:nvSpPr>
        <p:spPr>
          <a:xfrm>
            <a:off x="2301240" y="2678545"/>
            <a:ext cx="9313487" cy="3509819"/>
          </a:xfrm>
        </p:spPr>
        <p:txBody>
          <a:bodyPr lIns="0" tIns="0" rIns="0" bIns="0">
            <a:normAutofit/>
          </a:bodyPr>
          <a:lstStyle>
            <a:lvl1pPr marL="0" indent="0">
              <a:buNone/>
              <a:defRPr sz="1600"/>
            </a:lvl1pPr>
            <a:lvl2pPr>
              <a:defRPr sz="1600"/>
            </a:lvl2pPr>
            <a:lvl3pPr>
              <a:defRPr sz="1600"/>
            </a:lvl3pPr>
            <a:lvl4pPr>
              <a:defRPr sz="1600"/>
            </a:lvl4pPr>
            <a:lvl5pPr>
              <a:defRPr sz="1600"/>
            </a:lvl5pPr>
          </a:lstStyle>
          <a:p>
            <a:pPr lvl="0"/>
            <a:r>
              <a:rPr lang="fr-FR" dirty="0"/>
              <a:t>Cliquez pour modifier les styles du texte du masque</a:t>
            </a:r>
          </a:p>
        </p:txBody>
      </p:sp>
      <p:cxnSp>
        <p:nvCxnSpPr>
          <p:cNvPr id="14" name="Straight Connector 13"/>
          <p:cNvCxnSpPr/>
          <p:nvPr userDrawn="1"/>
        </p:nvCxnSpPr>
        <p:spPr>
          <a:xfrm>
            <a:off x="2301240" y="2354518"/>
            <a:ext cx="93134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0187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avec légen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301240" y="785080"/>
            <a:ext cx="4268124" cy="726209"/>
          </a:xfrm>
        </p:spPr>
        <p:txBody>
          <a:bodyPr lIns="0" tIns="0" rIns="0" bIns="0" anchor="ctr" anchorCtr="0">
            <a:normAutofit/>
          </a:bodyPr>
          <a:lstStyle>
            <a:lvl1pPr>
              <a:defRPr sz="4000"/>
            </a:lvl1pPr>
          </a:lstStyle>
          <a:p>
            <a:r>
              <a:rPr lang="fr-FR" dirty="0"/>
              <a:t>Cliquez et modifiez le titre</a:t>
            </a:r>
          </a:p>
        </p:txBody>
      </p:sp>
      <p:sp>
        <p:nvSpPr>
          <p:cNvPr id="3" name="Espace réservé pour une image  2"/>
          <p:cNvSpPr>
            <a:spLocks noGrp="1"/>
          </p:cNvSpPr>
          <p:nvPr>
            <p:ph type="pic" idx="1"/>
          </p:nvPr>
        </p:nvSpPr>
        <p:spPr>
          <a:xfrm>
            <a:off x="6984999" y="785081"/>
            <a:ext cx="4629727" cy="54032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5" name="Espace réservé de la date 4"/>
          <p:cNvSpPr>
            <a:spLocks noGrp="1"/>
          </p:cNvSpPr>
          <p:nvPr>
            <p:ph type="dt" sz="half" idx="10"/>
          </p:nvPr>
        </p:nvSpPr>
        <p:spPr>
          <a:xfrm>
            <a:off x="8871526" y="6280785"/>
            <a:ext cx="2743200" cy="365125"/>
          </a:xfrm>
        </p:spPr>
        <p:txBody>
          <a:bodyPr/>
          <a:lstStyle>
            <a:lvl1pPr algn="r">
              <a:defRPr/>
            </a:lvl1pPr>
          </a:lstStyle>
          <a:p>
            <a:fld id="{FCBD85AB-88F9-6142-8FDF-23D22461959F}" type="datetime1">
              <a:rPr lang="en-CA" smtClean="0"/>
              <a:t>2017-08-31</a:t>
            </a:fld>
            <a:endParaRPr lang="fr-FR"/>
          </a:p>
        </p:txBody>
      </p:sp>
      <p:sp>
        <p:nvSpPr>
          <p:cNvPr id="9" name="Espace réservé du texte 2"/>
          <p:cNvSpPr>
            <a:spLocks noGrp="1"/>
          </p:cNvSpPr>
          <p:nvPr>
            <p:ph type="body" idx="11" hasCustomPrompt="1"/>
          </p:nvPr>
        </p:nvSpPr>
        <p:spPr>
          <a:xfrm>
            <a:off x="2301240" y="1570185"/>
            <a:ext cx="4268124" cy="460306"/>
          </a:xfrm>
        </p:spPr>
        <p:txBody>
          <a:bodyPr lIns="0" tIns="0" rIns="0" bIns="0" anchor="ctr" anchorCtr="0">
            <a:norm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10" name="Espace réservé du contenu 3"/>
          <p:cNvSpPr>
            <a:spLocks noGrp="1"/>
          </p:cNvSpPr>
          <p:nvPr>
            <p:ph sz="half" idx="12" hasCustomPrompt="1"/>
          </p:nvPr>
        </p:nvSpPr>
        <p:spPr>
          <a:xfrm>
            <a:off x="2301240" y="2678545"/>
            <a:ext cx="4268124" cy="3509819"/>
          </a:xfrm>
        </p:spPr>
        <p:txBody>
          <a:bodyPr lIns="0" tIns="0" rIns="0" bIns="0">
            <a:normAutofit/>
          </a:bodyPr>
          <a:lstStyle>
            <a:lvl1pPr marL="0" indent="0">
              <a:buNone/>
              <a:defRPr sz="1600"/>
            </a:lvl1pPr>
            <a:lvl2pPr>
              <a:defRPr sz="1600"/>
            </a:lvl2pPr>
            <a:lvl3pPr>
              <a:defRPr sz="1600"/>
            </a:lvl3pPr>
            <a:lvl4pPr>
              <a:defRPr sz="1600"/>
            </a:lvl4pPr>
            <a:lvl5pPr>
              <a:defRPr sz="1600"/>
            </a:lvl5pPr>
          </a:lstStyle>
          <a:p>
            <a:pPr lvl="0"/>
            <a:r>
              <a:rPr lang="fr-FR" dirty="0"/>
              <a:t>Cliquez pour modifier les styles du texte du masque</a:t>
            </a:r>
          </a:p>
        </p:txBody>
      </p:sp>
      <p:cxnSp>
        <p:nvCxnSpPr>
          <p:cNvPr id="11" name="Straight Connector 10"/>
          <p:cNvCxnSpPr/>
          <p:nvPr userDrawn="1"/>
        </p:nvCxnSpPr>
        <p:spPr>
          <a:xfrm>
            <a:off x="2301240" y="2354518"/>
            <a:ext cx="4268124"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6098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mage avec légen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2301241" y="785081"/>
            <a:ext cx="9313486" cy="54032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5" name="Espace réservé de la date 4"/>
          <p:cNvSpPr>
            <a:spLocks noGrp="1"/>
          </p:cNvSpPr>
          <p:nvPr>
            <p:ph type="dt" sz="half" idx="10"/>
          </p:nvPr>
        </p:nvSpPr>
        <p:spPr>
          <a:xfrm>
            <a:off x="8871526" y="6280785"/>
            <a:ext cx="2743200" cy="365125"/>
          </a:xfrm>
        </p:spPr>
        <p:txBody>
          <a:bodyPr/>
          <a:lstStyle>
            <a:lvl1pPr algn="r">
              <a:defRPr/>
            </a:lvl1pPr>
          </a:lstStyle>
          <a:p>
            <a:fld id="{2F0A707A-6A7E-C041-B502-B644280B95D6}" type="datetime1">
              <a:rPr lang="en-CA" smtClean="0"/>
              <a:t>2017-08-31</a:t>
            </a:fld>
            <a:endParaRPr lang="fr-FR"/>
          </a:p>
        </p:txBody>
      </p:sp>
    </p:spTree>
    <p:extLst>
      <p:ext uri="{BB962C8B-B14F-4D97-AF65-F5344CB8AC3E}">
        <p14:creationId xmlns:p14="http://schemas.microsoft.com/office/powerpoint/2010/main" val="333875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tête de sec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3500120" y="2466744"/>
            <a:ext cx="7976062" cy="935182"/>
          </a:xfrm>
        </p:spPr>
        <p:txBody>
          <a:bodyPr lIns="0" tIns="0" rIns="0" bIns="0" anchor="ctr" anchorCtr="0">
            <a:normAutofit/>
          </a:bodyPr>
          <a:lstStyle>
            <a:lvl1pPr>
              <a:defRPr sz="5000">
                <a:solidFill>
                  <a:srgbClr val="FFFFFF"/>
                </a:solidFill>
              </a:defRPr>
            </a:lvl1pPr>
          </a:lstStyle>
          <a:p>
            <a:r>
              <a:rPr lang="fr-FR" dirty="0"/>
              <a:t>Merci</a:t>
            </a:r>
          </a:p>
        </p:txBody>
      </p:sp>
      <p:sp>
        <p:nvSpPr>
          <p:cNvPr id="4" name="Espace réservé de la date 3"/>
          <p:cNvSpPr>
            <a:spLocks noGrp="1"/>
          </p:cNvSpPr>
          <p:nvPr>
            <p:ph type="dt" sz="half" idx="10"/>
          </p:nvPr>
        </p:nvSpPr>
        <p:spPr>
          <a:xfrm>
            <a:off x="3500119" y="5901517"/>
            <a:ext cx="6255789" cy="365125"/>
          </a:xfrm>
        </p:spPr>
        <p:txBody>
          <a:bodyPr/>
          <a:lstStyle>
            <a:lvl1pPr>
              <a:defRPr>
                <a:solidFill>
                  <a:srgbClr val="FFFFFF"/>
                </a:solidFill>
              </a:defRPr>
            </a:lvl1pPr>
          </a:lstStyle>
          <a:p>
            <a:fld id="{09E1FEE3-8C01-D14C-BA7B-6EC3E32BF9D6}" type="datetime1">
              <a:rPr lang="en-CA" smtClean="0"/>
              <a:t>2017-08-31</a:t>
            </a:fld>
            <a:endParaRPr lang="fr-FR" dirty="0"/>
          </a:p>
        </p:txBody>
      </p:sp>
    </p:spTree>
    <p:extLst>
      <p:ext uri="{BB962C8B-B14F-4D97-AF65-F5344CB8AC3E}">
        <p14:creationId xmlns:p14="http://schemas.microsoft.com/office/powerpoint/2010/main" val="10328614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CEA7F3C4-306A-7C48-87AE-33B919A8584E}" type="datetime1">
              <a:rPr lang="en-CA" smtClean="0"/>
              <a:t>2017-08-31</a:t>
            </a:fld>
            <a:endParaRPr lang="fr-FR" dirty="0"/>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fr-FR" dirty="0"/>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D0B4CE6A-F5F5-8F43-8961-DAA57D2297FC}" type="slidenum">
              <a:rPr lang="fr-FR" smtClean="0"/>
              <a:pPr/>
              <a:t>‹N°›</a:t>
            </a:fld>
            <a:endParaRPr lang="fr-FR"/>
          </a:p>
        </p:txBody>
      </p:sp>
    </p:spTree>
    <p:extLst>
      <p:ext uri="{BB962C8B-B14F-4D97-AF65-F5344CB8AC3E}">
        <p14:creationId xmlns:p14="http://schemas.microsoft.com/office/powerpoint/2010/main" val="1764855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8" r:id="rId4"/>
    <p:sldLayoutId id="2147483651" r:id="rId5"/>
  </p:sldLayoutIdLst>
  <p:hf sldNum="0" hdr="0" ftr="0"/>
  <p:txStyles>
    <p:titleStyle>
      <a:lvl1pPr algn="l" defTabSz="914400" rtl="0" eaLnBrk="1" latinLnBrk="0" hangingPunct="1">
        <a:lnSpc>
          <a:spcPct val="90000"/>
        </a:lnSpc>
        <a:spcBef>
          <a:spcPct val="0"/>
        </a:spcBef>
        <a:buNone/>
        <a:defRPr sz="4400" b="1" i="0" kern="1200">
          <a:solidFill>
            <a:schemeClr val="tx1"/>
          </a:solidFill>
          <a:latin typeface="Arial"/>
          <a:ea typeface="+mj-ea"/>
          <a:cs typeface="Arial"/>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a:ea typeface="+mn-ea"/>
          <a:cs typeface="Arial"/>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a:ea typeface="+mn-ea"/>
          <a:cs typeface="Arial"/>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a:ea typeface="+mn-ea"/>
          <a:cs typeface="Arial"/>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a:ea typeface="+mn-ea"/>
          <a:cs typeface="Arial"/>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rotWithShape="1">
          <a:blip r:embed="rId3"/>
          <a:srcRect l="9736" r="4870"/>
          <a:stretch/>
        </p:blipFill>
        <p:spPr>
          <a:xfrm>
            <a:off x="1658986" y="-39186"/>
            <a:ext cx="10533014" cy="5103575"/>
          </a:xfrm>
          <a:prstGeom prst="rect">
            <a:avLst/>
          </a:prstGeom>
        </p:spPr>
      </p:pic>
      <p:sp>
        <p:nvSpPr>
          <p:cNvPr id="9" name="Espace réservé du texte 3"/>
          <p:cNvSpPr>
            <a:spLocks noGrp="1"/>
          </p:cNvSpPr>
          <p:nvPr>
            <p:ph type="body" idx="1"/>
          </p:nvPr>
        </p:nvSpPr>
        <p:spPr>
          <a:xfrm>
            <a:off x="1901582" y="5306182"/>
            <a:ext cx="9245208" cy="490252"/>
          </a:xfrm>
        </p:spPr>
        <p:txBody>
          <a:bodyPr>
            <a:normAutofit/>
          </a:bodyPr>
          <a:lstStyle/>
          <a:p>
            <a:r>
              <a:rPr lang="en-CA" sz="3000" b="1" dirty="0"/>
              <a:t> The Red Cross is there</a:t>
            </a:r>
            <a:endParaRPr lang="en-CA" dirty="0"/>
          </a:p>
        </p:txBody>
      </p:sp>
      <p:sp>
        <p:nvSpPr>
          <p:cNvPr id="10" name="ZoneTexte 9"/>
          <p:cNvSpPr txBox="1"/>
          <p:nvPr/>
        </p:nvSpPr>
        <p:spPr>
          <a:xfrm>
            <a:off x="1901583" y="5769157"/>
            <a:ext cx="5817378" cy="954107"/>
          </a:xfrm>
          <a:prstGeom prst="rect">
            <a:avLst/>
          </a:prstGeom>
          <a:noFill/>
        </p:spPr>
        <p:txBody>
          <a:bodyPr wrap="square" rtlCol="0">
            <a:spAutoFit/>
          </a:bodyPr>
          <a:lstStyle/>
          <a:p>
            <a:r>
              <a:rPr lang="en-CA" sz="2800" dirty="0">
                <a:latin typeface="Arial"/>
                <a:cs typeface="Arial"/>
              </a:rPr>
              <a:t>Every day, during silent disasters, we are present in your community.</a:t>
            </a:r>
          </a:p>
        </p:txBody>
      </p:sp>
    </p:spTree>
    <p:extLst>
      <p:ext uri="{BB962C8B-B14F-4D97-AF65-F5344CB8AC3E}">
        <p14:creationId xmlns:p14="http://schemas.microsoft.com/office/powerpoint/2010/main" val="3992678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25582" y="782369"/>
            <a:ext cx="9206133" cy="726209"/>
          </a:xfrm>
        </p:spPr>
        <p:txBody>
          <a:bodyPr>
            <a:normAutofit fontScale="90000"/>
          </a:bodyPr>
          <a:lstStyle/>
          <a:p>
            <a:r>
              <a:rPr lang="en-CA" dirty="0"/>
              <a:t>Our humanitarian commitment in Canada</a:t>
            </a:r>
          </a:p>
        </p:txBody>
      </p:sp>
      <p:sp>
        <p:nvSpPr>
          <p:cNvPr id="6" name="Espace réservé du contenu 5"/>
          <p:cNvSpPr>
            <a:spLocks noGrp="1"/>
          </p:cNvSpPr>
          <p:nvPr>
            <p:ph sz="half" idx="12"/>
          </p:nvPr>
        </p:nvSpPr>
        <p:spPr>
          <a:xfrm>
            <a:off x="2142699" y="2061275"/>
            <a:ext cx="4476209" cy="4127089"/>
          </a:xfrm>
          <a:solidFill>
            <a:schemeClr val="bg1"/>
          </a:solidFill>
        </p:spPr>
        <p:txBody>
          <a:bodyPr>
            <a:normAutofit lnSpcReduction="10000"/>
          </a:bodyPr>
          <a:lstStyle/>
          <a:p>
            <a:pPr marL="457200" lvl="2" indent="-457200">
              <a:spcAft>
                <a:spcPts val="1200"/>
              </a:spcAft>
              <a:buFont typeface="Wingdings" panose="05000000000000000000" pitchFamily="2" charset="2"/>
              <a:buChar char="§"/>
            </a:pPr>
            <a:r>
              <a:rPr lang="en-CA" sz="3000" b="1" dirty="0"/>
              <a:t>Every 3 hours</a:t>
            </a:r>
            <a:r>
              <a:rPr lang="en-CA" sz="3000" dirty="0"/>
              <a:t>, Canadian families call on our help</a:t>
            </a:r>
          </a:p>
          <a:p>
            <a:pPr marL="457200" lvl="2" indent="-457200">
              <a:spcAft>
                <a:spcPts val="1200"/>
              </a:spcAft>
              <a:buFont typeface="Wingdings" panose="05000000000000000000" pitchFamily="2" charset="2"/>
              <a:buChar char="§"/>
            </a:pPr>
            <a:r>
              <a:rPr lang="en-CA" sz="3000" b="1" dirty="0"/>
              <a:t>20,000 volunteers </a:t>
            </a:r>
            <a:r>
              <a:rPr lang="en-CA" sz="3000" dirty="0"/>
              <a:t>active in our communities</a:t>
            </a:r>
          </a:p>
          <a:p>
            <a:pPr marL="457200" lvl="2" indent="-457200">
              <a:spcAft>
                <a:spcPts val="1200"/>
              </a:spcAft>
              <a:buFont typeface="Wingdings" panose="05000000000000000000" pitchFamily="2" charset="2"/>
              <a:buChar char="§"/>
            </a:pPr>
            <a:r>
              <a:rPr lang="en-CA" sz="3000" dirty="0"/>
              <a:t>Our teams are ready to help those affected by disasters, </a:t>
            </a:r>
            <a:r>
              <a:rPr lang="en-CA" sz="3000" b="1" dirty="0"/>
              <a:t>24/7</a:t>
            </a:r>
          </a:p>
          <a:p>
            <a:endParaRPr lang="en-CA" dirty="0"/>
          </a:p>
        </p:txBody>
      </p:sp>
      <p:pic>
        <p:nvPicPr>
          <p:cNvPr id="11" name="Espace réservé pour une image  10"/>
          <p:cNvPicPr>
            <a:picLocks noGrp="1" noChangeAspect="1"/>
          </p:cNvPicPr>
          <p:nvPr>
            <p:ph type="pic" idx="1"/>
          </p:nvPr>
        </p:nvPicPr>
        <p:blipFill rotWithShape="1">
          <a:blip r:embed="rId3"/>
          <a:srcRect l="5992" r="17271"/>
          <a:stretch/>
        </p:blipFill>
        <p:spPr>
          <a:xfrm>
            <a:off x="6618908" y="2061275"/>
            <a:ext cx="5595082" cy="4812223"/>
          </a:xfrm>
        </p:spPr>
      </p:pic>
      <p:cxnSp>
        <p:nvCxnSpPr>
          <p:cNvPr id="5" name="Connecteur droit 4"/>
          <p:cNvCxnSpPr/>
          <p:nvPr/>
        </p:nvCxnSpPr>
        <p:spPr>
          <a:xfrm>
            <a:off x="2325582" y="1763486"/>
            <a:ext cx="9026041"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69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01239" y="634482"/>
            <a:ext cx="9050384" cy="932791"/>
          </a:xfrm>
        </p:spPr>
        <p:txBody>
          <a:bodyPr>
            <a:normAutofit fontScale="90000"/>
          </a:bodyPr>
          <a:lstStyle/>
          <a:p>
            <a:r>
              <a:rPr lang="en-CA" dirty="0"/>
              <a:t>Our volunteers provide the essentials </a:t>
            </a:r>
            <a:br>
              <a:rPr lang="en-CA" dirty="0"/>
            </a:br>
            <a:r>
              <a:rPr lang="en-CA" dirty="0"/>
              <a:t>on a daily basis</a:t>
            </a:r>
          </a:p>
        </p:txBody>
      </p:sp>
      <p:sp>
        <p:nvSpPr>
          <p:cNvPr id="6" name="Espace réservé du contenu 5"/>
          <p:cNvSpPr>
            <a:spLocks noGrp="1"/>
          </p:cNvSpPr>
          <p:nvPr>
            <p:ph sz="half" idx="12"/>
          </p:nvPr>
        </p:nvSpPr>
        <p:spPr>
          <a:xfrm>
            <a:off x="2142700" y="2061275"/>
            <a:ext cx="4018949" cy="4127089"/>
          </a:xfrm>
          <a:solidFill>
            <a:schemeClr val="bg1"/>
          </a:solidFill>
        </p:spPr>
        <p:txBody>
          <a:bodyPr>
            <a:normAutofit/>
          </a:bodyPr>
          <a:lstStyle/>
          <a:p>
            <a:pPr marL="457200" lvl="2" indent="-457200">
              <a:spcAft>
                <a:spcPts val="1200"/>
              </a:spcAft>
              <a:buFont typeface="Wingdings" panose="05000000000000000000" pitchFamily="2" charset="2"/>
              <a:buChar char="§"/>
            </a:pPr>
            <a:r>
              <a:rPr lang="en-CA" sz="3000" dirty="0"/>
              <a:t>Comfort, support and information</a:t>
            </a:r>
          </a:p>
          <a:p>
            <a:pPr marL="457200" lvl="2" indent="-457200">
              <a:spcAft>
                <a:spcPts val="1200"/>
              </a:spcAft>
              <a:buFont typeface="Wingdings" panose="05000000000000000000" pitchFamily="2" charset="2"/>
              <a:buChar char="§"/>
            </a:pPr>
            <a:r>
              <a:rPr lang="en-CA" sz="3000" dirty="0"/>
              <a:t>Shelter, food and emergency clothing</a:t>
            </a:r>
          </a:p>
          <a:p>
            <a:pPr marL="457200" lvl="2" indent="-457200">
              <a:spcAft>
                <a:spcPts val="1200"/>
              </a:spcAft>
              <a:buFont typeface="Wingdings" panose="05000000000000000000" pitchFamily="2" charset="2"/>
              <a:buChar char="§"/>
            </a:pPr>
            <a:r>
              <a:rPr lang="en-CA" sz="3000" dirty="0"/>
              <a:t>First aid and personal services</a:t>
            </a:r>
            <a:endParaRPr lang="en-CA" dirty="0"/>
          </a:p>
        </p:txBody>
      </p:sp>
      <p:pic>
        <p:nvPicPr>
          <p:cNvPr id="11" name="Espace réservé pour une image  10"/>
          <p:cNvPicPr>
            <a:picLocks noGrp="1" noChangeAspect="1"/>
          </p:cNvPicPr>
          <p:nvPr>
            <p:ph type="pic" idx="1"/>
          </p:nvPr>
        </p:nvPicPr>
        <p:blipFill rotWithShape="1">
          <a:blip r:embed="rId3"/>
          <a:srcRect l="12534" r="18330" b="2117"/>
          <a:stretch/>
        </p:blipFill>
        <p:spPr>
          <a:xfrm>
            <a:off x="6391941" y="2026295"/>
            <a:ext cx="5800059" cy="4831706"/>
          </a:xfrm>
        </p:spPr>
      </p:pic>
      <p:cxnSp>
        <p:nvCxnSpPr>
          <p:cNvPr id="4" name="Connecteur droit 3"/>
          <p:cNvCxnSpPr/>
          <p:nvPr/>
        </p:nvCxnSpPr>
        <p:spPr>
          <a:xfrm>
            <a:off x="2325582" y="1763486"/>
            <a:ext cx="9026041"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7307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rotWithShape="1">
          <a:blip r:embed="rId3"/>
          <a:srcRect l="48650"/>
          <a:stretch/>
        </p:blipFill>
        <p:spPr>
          <a:xfrm>
            <a:off x="6594764" y="2396274"/>
            <a:ext cx="3568138" cy="3913087"/>
          </a:xfrm>
          <a:prstGeom prst="rect">
            <a:avLst/>
          </a:prstGeom>
        </p:spPr>
      </p:pic>
      <p:sp>
        <p:nvSpPr>
          <p:cNvPr id="2" name="Titre 1"/>
          <p:cNvSpPr>
            <a:spLocks noGrp="1"/>
          </p:cNvSpPr>
          <p:nvPr>
            <p:ph type="title"/>
          </p:nvPr>
        </p:nvSpPr>
        <p:spPr>
          <a:xfrm>
            <a:off x="2301240" y="474963"/>
            <a:ext cx="9313487" cy="712038"/>
          </a:xfrm>
        </p:spPr>
        <p:txBody>
          <a:bodyPr/>
          <a:lstStyle/>
          <a:p>
            <a:r>
              <a:rPr lang="en-CA"/>
              <a:t>Fundraising</a:t>
            </a:r>
          </a:p>
        </p:txBody>
      </p:sp>
      <p:sp>
        <p:nvSpPr>
          <p:cNvPr id="4" name="Espace réservé du texte 3"/>
          <p:cNvSpPr>
            <a:spLocks noGrp="1"/>
          </p:cNvSpPr>
          <p:nvPr>
            <p:ph type="body" idx="1"/>
          </p:nvPr>
        </p:nvSpPr>
        <p:spPr>
          <a:xfrm>
            <a:off x="2301240" y="1215337"/>
            <a:ext cx="9313487" cy="995600"/>
          </a:xfrm>
        </p:spPr>
        <p:txBody>
          <a:bodyPr/>
          <a:lstStyle/>
          <a:p>
            <a:r>
              <a:rPr lang="en-CA" dirty="0"/>
              <a:t>Nearly 92% of funds collected are used to provide free services to people affected by disasters.</a:t>
            </a:r>
          </a:p>
        </p:txBody>
      </p:sp>
      <p:sp>
        <p:nvSpPr>
          <p:cNvPr id="3" name="Rectangle 2"/>
          <p:cNvSpPr/>
          <p:nvPr/>
        </p:nvSpPr>
        <p:spPr>
          <a:xfrm>
            <a:off x="2757051" y="3103418"/>
            <a:ext cx="415637" cy="40178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p:cNvSpPr txBox="1"/>
          <p:nvPr/>
        </p:nvSpPr>
        <p:spPr>
          <a:xfrm>
            <a:off x="3657597" y="2964874"/>
            <a:ext cx="2563091" cy="1477328"/>
          </a:xfrm>
          <a:prstGeom prst="rect">
            <a:avLst/>
          </a:prstGeom>
          <a:noFill/>
        </p:spPr>
        <p:txBody>
          <a:bodyPr wrap="square" rtlCol="0">
            <a:spAutoFit/>
          </a:bodyPr>
          <a:lstStyle/>
          <a:p>
            <a:r>
              <a:rPr lang="fr-CA" sz="2400" dirty="0">
                <a:solidFill>
                  <a:schemeClr val="bg2">
                    <a:lumMod val="25000"/>
                  </a:schemeClr>
                </a:solidFill>
                <a:latin typeface="Arial" panose="020B0604020202020204" pitchFamily="34" charset="0"/>
                <a:cs typeface="Arial" panose="020B0604020202020204" pitchFamily="34" charset="0"/>
              </a:rPr>
              <a:t>Assistance for those affected by disasters</a:t>
            </a:r>
          </a:p>
          <a:p>
            <a:endParaRPr lang="fr-CA" dirty="0"/>
          </a:p>
        </p:txBody>
      </p:sp>
      <p:sp>
        <p:nvSpPr>
          <p:cNvPr id="7" name="Rectangle 6"/>
          <p:cNvSpPr/>
          <p:nvPr/>
        </p:nvSpPr>
        <p:spPr>
          <a:xfrm>
            <a:off x="2757050" y="4582932"/>
            <a:ext cx="415637" cy="401782"/>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8" name="ZoneTexte 7"/>
          <p:cNvSpPr txBox="1"/>
          <p:nvPr/>
        </p:nvSpPr>
        <p:spPr>
          <a:xfrm>
            <a:off x="3657596" y="4444382"/>
            <a:ext cx="2563091" cy="1107996"/>
          </a:xfrm>
          <a:prstGeom prst="rect">
            <a:avLst/>
          </a:prstGeom>
          <a:noFill/>
        </p:spPr>
        <p:txBody>
          <a:bodyPr wrap="square" rtlCol="0">
            <a:spAutoFit/>
          </a:bodyPr>
          <a:lstStyle/>
          <a:p>
            <a:r>
              <a:rPr lang="fr-CA" sz="2400" dirty="0">
                <a:solidFill>
                  <a:schemeClr val="bg2">
                    <a:lumMod val="25000"/>
                  </a:schemeClr>
                </a:solidFill>
                <a:latin typeface="Arial" panose="020B0604020202020204" pitchFamily="34" charset="0"/>
                <a:cs typeface="Arial" panose="020B0604020202020204" pitchFamily="34" charset="0"/>
              </a:rPr>
              <a:t>Fundraising costs </a:t>
            </a:r>
          </a:p>
          <a:p>
            <a:endParaRPr lang="fr-CA" dirty="0"/>
          </a:p>
        </p:txBody>
      </p:sp>
    </p:spTree>
    <p:extLst>
      <p:ext uri="{BB962C8B-B14F-4D97-AF65-F5344CB8AC3E}">
        <p14:creationId xmlns:p14="http://schemas.microsoft.com/office/powerpoint/2010/main" val="4231383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700" y="785080"/>
            <a:ext cx="9394876" cy="726209"/>
          </a:xfrm>
        </p:spPr>
        <p:txBody>
          <a:bodyPr>
            <a:normAutofit fontScale="90000"/>
          </a:bodyPr>
          <a:lstStyle/>
          <a:p>
            <a:r>
              <a:rPr lang="en-CA" dirty="0"/>
              <a:t>Your impact, in the midst of an emergency</a:t>
            </a:r>
          </a:p>
        </p:txBody>
      </p:sp>
      <p:sp>
        <p:nvSpPr>
          <p:cNvPr id="6" name="Espace réservé du contenu 5"/>
          <p:cNvSpPr>
            <a:spLocks noGrp="1"/>
          </p:cNvSpPr>
          <p:nvPr>
            <p:ph sz="half" idx="12"/>
          </p:nvPr>
        </p:nvSpPr>
        <p:spPr>
          <a:xfrm>
            <a:off x="1955737" y="2272266"/>
            <a:ext cx="4393434" cy="4390537"/>
          </a:xfrm>
          <a:solidFill>
            <a:schemeClr val="bg1"/>
          </a:solidFill>
        </p:spPr>
        <p:txBody>
          <a:bodyPr>
            <a:noAutofit/>
          </a:bodyPr>
          <a:lstStyle/>
          <a:p>
            <a:pPr marL="0" lvl="2" indent="0">
              <a:spcAft>
                <a:spcPts val="1200"/>
              </a:spcAft>
              <a:buNone/>
            </a:pPr>
            <a:r>
              <a:rPr lang="en-US" sz="2400" dirty="0"/>
              <a:t>Arnold and his friend received emergency assistance from the Red Cross after a tornado destroyed their home in LaSalle, Ontario. </a:t>
            </a:r>
            <a:endParaRPr lang="en-CA" sz="2400" dirty="0"/>
          </a:p>
          <a:p>
            <a:pPr marL="0" lvl="2" indent="0">
              <a:spcAft>
                <a:spcPts val="1200"/>
              </a:spcAft>
              <a:buNone/>
            </a:pPr>
            <a:r>
              <a:rPr lang="en-US" sz="2400" dirty="0"/>
              <a:t>“We were sitting in the carport when the storm came at us. We had no warning or time to prepare. It hit me really hard. </a:t>
            </a:r>
            <a:br>
              <a:rPr lang="en-US" sz="2400" dirty="0"/>
            </a:br>
            <a:r>
              <a:rPr lang="en-US" sz="2400" dirty="0"/>
              <a:t>The Red Cross came in and they helped me. They took care of me. ”</a:t>
            </a:r>
            <a:endParaRPr lang="en-CA" sz="2400" dirty="0"/>
          </a:p>
        </p:txBody>
      </p:sp>
      <p:pic>
        <p:nvPicPr>
          <p:cNvPr id="11" name="Espace réservé pour une image  10"/>
          <p:cNvPicPr>
            <a:picLocks noGrp="1" noChangeAspect="1"/>
          </p:cNvPicPr>
          <p:nvPr>
            <p:ph type="pic" idx="1"/>
          </p:nvPr>
        </p:nvPicPr>
        <p:blipFill>
          <a:blip r:embed="rId3"/>
          <a:stretch>
            <a:fillRect/>
          </a:stretch>
        </p:blipFill>
        <p:spPr>
          <a:xfrm>
            <a:off x="6414484" y="2272266"/>
            <a:ext cx="6541132" cy="4269295"/>
          </a:xfrm>
        </p:spPr>
      </p:pic>
      <p:cxnSp>
        <p:nvCxnSpPr>
          <p:cNvPr id="4" name="Connecteur droit 3"/>
          <p:cNvCxnSpPr/>
          <p:nvPr/>
        </p:nvCxnSpPr>
        <p:spPr>
          <a:xfrm>
            <a:off x="2325582" y="1763486"/>
            <a:ext cx="9026041"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2441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41720"/>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Word" ma:contentTypeID="0x01010014596794154A0645AEB189B63A0DE978" ma:contentTypeVersion="6" ma:contentTypeDescription="Crée un document Word." ma:contentTypeScope="" ma:versionID="60a1d1f762df46a2dc9363600f32e244">
  <xsd:schema xmlns:xsd="http://www.w3.org/2001/XMLSchema" xmlns:xs="http://www.w3.org/2001/XMLSchema" xmlns:p="http://schemas.microsoft.com/office/2006/metadata/properties" xmlns:ns1="http://schemas.microsoft.com/sharepoint/v3" xmlns:ns2="66671af8-d25e-438b-ae50-95d83c40747e" targetNamespace="http://schemas.microsoft.com/office/2006/metadata/properties" ma:root="true" ma:fieldsID="cd129d694de6676bb3b20dbbdaa037ad" ns1:_="" ns2:_="">
    <xsd:import namespace="http://schemas.microsoft.com/sharepoint/v3"/>
    <xsd:import namespace="66671af8-d25e-438b-ae50-95d83c40747e"/>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Date de début de planification" ma:hidden="true" ma:internalName="PublishingStartDate" ma:readOnly="false">
      <xsd:simpleType>
        <xsd:restriction base="dms:Unknown"/>
      </xsd:simpleType>
    </xsd:element>
    <xsd:element name="PublishingExpirationDate" ma:index="12" nillable="true" ma:displayName="Date de fin de planification" ma:hidden="true"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6671af8-d25e-438b-ae50-95d83c40747e" elementFormDefault="qualified">
    <xsd:import namespace="http://schemas.microsoft.com/office/2006/documentManagement/types"/>
    <xsd:import namespace="http://schemas.microsoft.com/office/infopath/2007/PartnerControls"/>
    <xsd:element name="_dlc_DocId" ma:index="8" nillable="true" ma:displayName="Valeur d’ID de document" ma:description="Valeur de l’ID de document affecté à cet élément." ma:internalName="_dlc_DocId" ma:readOnly="true">
      <xsd:simpleType>
        <xsd:restriction base="dms:Text"/>
      </xsd:simpleType>
    </xsd:element>
    <xsd:element name="_dlc_DocIdUrl" ma:index="9"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Conserver l’ID" ma:description="Conserver l’ID lors de l’ajout."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66671af8-d25e-438b-ae50-95d83c40747e">77SX4NUAT3TA-5-136352</_dlc_DocId>
    <_dlc_DocIdUrl xmlns="66671af8-d25e-438b-ae50-95d83c40747e">
      <Url>https://sharepoint/sites/cesam/_layouts/DocIdRedir.aspx?ID=77SX4NUAT3TA-5-136352</Url>
      <Description>77SX4NUAT3TA-5-136352</Description>
    </_dlc_DocIdUrl>
  </documentManagement>
</p:properties>
</file>

<file path=customXml/itemProps1.xml><?xml version="1.0" encoding="utf-8"?>
<ds:datastoreItem xmlns:ds="http://schemas.openxmlformats.org/officeDocument/2006/customXml" ds:itemID="{96595EF4-4A26-4FC5-AC66-9217CB99353F}">
  <ds:schemaRefs>
    <ds:schemaRef ds:uri="http://schemas.microsoft.com/sharepoint/v3/contenttype/forms"/>
  </ds:schemaRefs>
</ds:datastoreItem>
</file>

<file path=customXml/itemProps2.xml><?xml version="1.0" encoding="utf-8"?>
<ds:datastoreItem xmlns:ds="http://schemas.openxmlformats.org/officeDocument/2006/customXml" ds:itemID="{4164A780-3C57-41E0-AE38-CA4744C69DF1}">
  <ds:schemaRefs>
    <ds:schemaRef ds:uri="http://schemas.microsoft.com/sharepoint/events"/>
  </ds:schemaRefs>
</ds:datastoreItem>
</file>

<file path=customXml/itemProps3.xml><?xml version="1.0" encoding="utf-8"?>
<ds:datastoreItem xmlns:ds="http://schemas.openxmlformats.org/officeDocument/2006/customXml" ds:itemID="{E03753F8-5CA7-4DED-A6ED-27B9BD6703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6671af8-d25e-438b-ae50-95d83c4074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BD00093-EB36-44EA-9E98-38A9014BBE94}">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66671af8-d25e-438b-ae50-95d83c40747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1682</TotalTime>
  <Words>892</Words>
  <Application>Microsoft Office PowerPoint</Application>
  <PresentationFormat>Grand écran</PresentationFormat>
  <Paragraphs>72</Paragraphs>
  <Slides>6</Slides>
  <Notes>6</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6</vt:i4>
      </vt:variant>
    </vt:vector>
  </HeadingPairs>
  <TitlesOfParts>
    <vt:vector size="10" baseType="lpstr">
      <vt:lpstr>Arial</vt:lpstr>
      <vt:lpstr>Calibri</vt:lpstr>
      <vt:lpstr>Wingdings</vt:lpstr>
      <vt:lpstr>Thème Office</vt:lpstr>
      <vt:lpstr>Présentation PowerPoint</vt:lpstr>
      <vt:lpstr>Our humanitarian commitment in Canada</vt:lpstr>
      <vt:lpstr>Our volunteers provide the essentials  on a daily basis</vt:lpstr>
      <vt:lpstr>Fundraising</vt:lpstr>
      <vt:lpstr>Your impact, in the midst of an emergency</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Valérie Larouche</dc:creator>
  <cp:lastModifiedBy>Stéphanie Picard</cp:lastModifiedBy>
  <cp:revision>155</cp:revision>
  <dcterms:created xsi:type="dcterms:W3CDTF">2017-03-01T14:55:28Z</dcterms:created>
  <dcterms:modified xsi:type="dcterms:W3CDTF">2017-08-31T18:47:03Z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0x01010014596794154A0645AEB189B63A0DE978</vt:lpwstr>
  </property>
  <property fmtid="{D5CDD505-2E9C-101B-9397-08002B2CF9AE}" pid="3" name="_dlc_DocIdItemGuid">
    <vt:lpwstr>81ff533d-ebb2-45ee-af27-893ab6dc1d73</vt:lpwstr>
  </property>
</Properties>
</file>