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5"/>
  </p:notesMasterIdLst>
  <p:sldIdLst>
    <p:sldId id="256" r:id="rId5"/>
    <p:sldId id="257" r:id="rId6"/>
    <p:sldId id="258" r:id="rId7"/>
    <p:sldId id="267" r:id="rId8"/>
    <p:sldId id="269" r:id="rId9"/>
    <p:sldId id="268" r:id="rId10"/>
    <p:sldId id="259" r:id="rId11"/>
    <p:sldId id="264" r:id="rId12"/>
    <p:sldId id="265" r:id="rId13"/>
    <p:sldId id="263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Bourgin" initials="KB" lastIdx="2" clrIdx="0">
    <p:extLst>
      <p:ext uri="{19B8F6BF-5375-455C-9EA6-DF929625EA0E}">
        <p15:presenceInfo xmlns:p15="http://schemas.microsoft.com/office/powerpoint/2012/main" userId="S::kbourgin@redcross.ca::16d1ebfb-c13c-4f6d-9c9a-9f93e36753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6" autoAdjust="0"/>
    <p:restoredTop sz="75274" autoAdjust="0"/>
  </p:normalViewPr>
  <p:slideViewPr>
    <p:cSldViewPr snapToGrid="0" snapToObjects="1">
      <p:cViewPr varScale="1">
        <p:scale>
          <a:sx n="71" d="100"/>
          <a:sy n="71" d="100"/>
        </p:scale>
        <p:origin x="1068" y="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BC62C-B09D-0C40-993B-389563295AC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3D96B-BCA7-744B-B5E5-1598B73E78F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813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8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55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2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0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25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3D96B-BCA7-744B-B5E5-1598B73E7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6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625090" y="1850058"/>
            <a:ext cx="5982047" cy="701387"/>
          </a:xfrm>
        </p:spPr>
        <p:txBody>
          <a:bodyPr lIns="0" tIns="0" rIns="0" bIns="0" anchor="ctr" anchorCtr="0">
            <a:normAutofit/>
          </a:bodyPr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625090" y="4426138"/>
            <a:ext cx="4691842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E1FEE3-8C01-D14C-BA7B-6EC3E32BF9D6}" type="datetime1">
              <a:rPr lang="en-CA" smtClean="0"/>
              <a:t>2021-10-06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92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‹N°›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5B4DCC-BBFE-4C91-BFA4-A9B1C435B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"/>
          <a:stretch/>
        </p:blipFill>
        <p:spPr>
          <a:xfrm>
            <a:off x="-1" y="0"/>
            <a:ext cx="9127587" cy="46123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0CF9C-75DB-4DFF-A509-902A539A8FAB}"/>
              </a:ext>
            </a:extLst>
          </p:cNvPr>
          <p:cNvSpPr/>
          <p:nvPr/>
        </p:nvSpPr>
        <p:spPr>
          <a:xfrm>
            <a:off x="-2" y="4101352"/>
            <a:ext cx="9144001" cy="1042147"/>
          </a:xfrm>
          <a:prstGeom prst="rect">
            <a:avLst/>
          </a:prstGeom>
          <a:solidFill>
            <a:srgbClr val="EE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90587-7BD5-426E-82C7-E32C8BDB0689}"/>
              </a:ext>
            </a:extLst>
          </p:cNvPr>
          <p:cNvSpPr/>
          <p:nvPr/>
        </p:nvSpPr>
        <p:spPr>
          <a:xfrm>
            <a:off x="308494" y="3387170"/>
            <a:ext cx="6642847" cy="638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52552" y="3387170"/>
            <a:ext cx="8431463" cy="63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CA" sz="4300" b="1" dirty="0">
                <a:solidFill>
                  <a:schemeClr val="bg1"/>
                </a:solidFill>
                <a:latin typeface="Neue Haas Unica Pro" panose="020B0504030206020203" pitchFamily="34" charset="77"/>
                <a:cs typeface="Neue Haas Unica Pro Medium"/>
              </a:rPr>
              <a:t>Le don d’agir dans l’urgence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552" y="4293520"/>
            <a:ext cx="779343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1900" dirty="0">
                <a:solidFill>
                  <a:schemeClr val="bg1"/>
                </a:solidFill>
                <a:latin typeface="Neue Haas Unica Pro" panose="020B0504030206020203" pitchFamily="34" charset="77"/>
                <a:cs typeface="Neue Haas Unica Pro Medium"/>
              </a:rPr>
              <a:t>Si nos bénévoles peuvent aider autant de gens dès les premiers instants d’une urgence, c’est parce que votre don leur en donne les moyens.</a:t>
            </a:r>
          </a:p>
        </p:txBody>
      </p:sp>
    </p:spTree>
    <p:extLst>
      <p:ext uri="{BB962C8B-B14F-4D97-AF65-F5344CB8AC3E}">
        <p14:creationId xmlns:p14="http://schemas.microsoft.com/office/powerpoint/2010/main" val="94848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F679B0-B732-4D09-A3BD-949469AA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452" y="1813672"/>
            <a:ext cx="1516156" cy="151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8F577-EA97-438B-B2F8-F34B0369F0D7}"/>
              </a:ext>
            </a:extLst>
          </p:cNvPr>
          <p:cNvSpPr/>
          <p:nvPr/>
        </p:nvSpPr>
        <p:spPr>
          <a:xfrm>
            <a:off x="2168478" y="821196"/>
            <a:ext cx="451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Neue Haas Unica Pro"/>
              </a:rPr>
              <a:t>Merci de croire dans le pouvoir de l’humanité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973388-A6A2-4FA8-8BEF-281A0E2AAD97}"/>
              </a:ext>
            </a:extLst>
          </p:cNvPr>
          <p:cNvSpPr/>
          <p:nvPr/>
        </p:nvSpPr>
        <p:spPr>
          <a:xfrm>
            <a:off x="3157403" y="3758914"/>
            <a:ext cx="2534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Neue Haas Unica Pro"/>
              </a:rPr>
              <a:t>croixrouge.qc.ca/Québec</a:t>
            </a:r>
          </a:p>
        </p:txBody>
      </p:sp>
    </p:spTree>
    <p:extLst>
      <p:ext uri="{BB962C8B-B14F-4D97-AF65-F5344CB8AC3E}">
        <p14:creationId xmlns:p14="http://schemas.microsoft.com/office/powerpoint/2010/main" val="313594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021" y="465166"/>
            <a:ext cx="62551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Notre présence en première ligne au Québec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5703256" y="1468827"/>
            <a:ext cx="2836594" cy="299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fr-CA" sz="1600" b="1" dirty="0">
                <a:latin typeface="Neue Haas Unica Pro"/>
              </a:rPr>
              <a:t>3 fois par jour</a:t>
            </a:r>
            <a:r>
              <a:rPr lang="fr-CA" sz="1600" dirty="0">
                <a:latin typeface="Neue Haas Unica Pro"/>
              </a:rPr>
              <a:t> </a:t>
            </a:r>
            <a:br>
              <a:rPr lang="fr-CA" sz="1600" dirty="0">
                <a:latin typeface="Neue Haas Unica Pro"/>
              </a:rPr>
            </a:br>
            <a:r>
              <a:rPr lang="fr-CA" sz="1600" dirty="0">
                <a:latin typeface="Neue Haas Unica Pro"/>
              </a:rPr>
              <a:t>des familles québécoises ont besoin de notre aide</a:t>
            </a:r>
          </a:p>
          <a:p>
            <a:pPr marL="0" lvl="2">
              <a:spcAft>
                <a:spcPts val="1200"/>
              </a:spcAft>
            </a:pPr>
            <a:r>
              <a:rPr lang="fr-CA" sz="1600" b="1" dirty="0">
                <a:latin typeface="Neue Haas Unica Pro"/>
              </a:rPr>
              <a:t>Plus de 3 000 bénévoles </a:t>
            </a:r>
            <a:r>
              <a:rPr lang="fr-CA" sz="1600" dirty="0">
                <a:latin typeface="Neue Haas Unica Pro"/>
              </a:rPr>
              <a:t>sont</a:t>
            </a:r>
            <a:r>
              <a:rPr lang="fr-CA" sz="1600" b="1" dirty="0">
                <a:latin typeface="Neue Haas Unica Pro"/>
              </a:rPr>
              <a:t> </a:t>
            </a:r>
            <a:r>
              <a:rPr lang="fr-CA" sz="1600" dirty="0">
                <a:latin typeface="Neue Haas Unica Pro"/>
              </a:rPr>
              <a:t>actifs dans leur communauté partout au Québec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Nos équipes sont</a:t>
            </a:r>
            <a:r>
              <a:rPr lang="fr-CA" sz="1600" b="1" dirty="0">
                <a:latin typeface="Neue Haas Unica Pro"/>
              </a:rPr>
              <a:t> </a:t>
            </a:r>
            <a:r>
              <a:rPr lang="fr-CA" sz="1600" dirty="0">
                <a:latin typeface="Neue Haas Unica Pro"/>
              </a:rPr>
              <a:t>prêtes à intervenir, </a:t>
            </a:r>
            <a:r>
              <a:rPr lang="fr-CA" sz="1600" b="1" dirty="0">
                <a:latin typeface="Neue Haas Unica Pro"/>
              </a:rPr>
              <a:t>7 jours sur 7</a:t>
            </a:r>
            <a:br>
              <a:rPr lang="fr-CA" sz="1600" b="1" dirty="0">
                <a:latin typeface="Neue Haas Unica Pro"/>
              </a:rPr>
            </a:br>
            <a:r>
              <a:rPr lang="fr-CA" sz="1600" b="1" dirty="0">
                <a:latin typeface="Neue Haas Unica Pro"/>
              </a:rPr>
              <a:t>24 heures sur 24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Neue Haas Unica Pro"/>
              <a:cs typeface="Neue Haas Unica Pro Light"/>
            </a:endParaRPr>
          </a:p>
        </p:txBody>
      </p:sp>
      <p:pic>
        <p:nvPicPr>
          <p:cNvPr id="3" name="Image 2" descr="Une image contenant texte, portable, intérieur, personne&#10;&#10;Description générée automatiquement">
            <a:extLst>
              <a:ext uri="{FF2B5EF4-FFF2-40B4-BE49-F238E27FC236}">
                <a16:creationId xmlns:a16="http://schemas.microsoft.com/office/drawing/2014/main" id="{D9F4C371-F693-46B0-BADE-4A9FF42DC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77"/>
          <a:stretch/>
        </p:blipFill>
        <p:spPr>
          <a:xfrm>
            <a:off x="2643187" y="1275999"/>
            <a:ext cx="2661835" cy="31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2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537" y="465166"/>
            <a:ext cx="64391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Au quotidien, nos bénévoles offrent l’essentiel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395279" y="1484910"/>
            <a:ext cx="28537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Neue Haas Unica Pro" panose="020B0504030206020203"/>
              </a:rPr>
              <a:t>Du réconfort, des couvertures et des toutous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Un endroit sécuritaire où dormir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Des vêtements neufs et adaptés à la saison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Des repas chauds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Des articles de soins personnels et des produits pour bébés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pPr marL="0" lvl="2">
              <a:spcAft>
                <a:spcPts val="1200"/>
              </a:spcAft>
            </a:pPr>
            <a:endParaRPr lang="fr-CA" sz="1600" dirty="0">
              <a:latin typeface="Neue Haas Unica Pro" panose="020B0504030206020203"/>
            </a:endParaRPr>
          </a:p>
        </p:txBody>
      </p:sp>
      <p:pic>
        <p:nvPicPr>
          <p:cNvPr id="3" name="Image 2" descr="Une image contenant texte, personne, intérieur, table&#10;&#10;Description générée automatiquement">
            <a:extLst>
              <a:ext uri="{FF2B5EF4-FFF2-40B4-BE49-F238E27FC236}">
                <a16:creationId xmlns:a16="http://schemas.microsoft.com/office/drawing/2014/main" id="{5EE35205-178C-4BCB-A59E-84397DE94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08"/>
          <a:stretch/>
        </p:blipFill>
        <p:spPr>
          <a:xfrm>
            <a:off x="5344870" y="1498357"/>
            <a:ext cx="3381912" cy="32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4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021" y="465166"/>
            <a:ext cx="33316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Pandémie de COVID-19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381021" y="1584071"/>
            <a:ext cx="232463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fr-CA" sz="1600" b="1" dirty="0">
                <a:latin typeface="Neue Haas Unica Pro"/>
              </a:rPr>
              <a:t>En ces temps de pandémie,</a:t>
            </a:r>
            <a:br>
              <a:rPr lang="fr-CA" sz="1600" dirty="0">
                <a:latin typeface="Neue Haas Unica Pro"/>
              </a:rPr>
            </a:br>
            <a:r>
              <a:rPr lang="fr-CA" sz="1600" dirty="0">
                <a:latin typeface="Neue Haas Unica Pro"/>
              </a:rPr>
              <a:t>nous sommes tous des sinistrés</a:t>
            </a:r>
          </a:p>
          <a:p>
            <a:pPr marL="0" lvl="2">
              <a:spcAft>
                <a:spcPts val="1200"/>
              </a:spcAft>
            </a:pPr>
            <a:r>
              <a:rPr lang="fr-CA" sz="1600" b="1" dirty="0">
                <a:latin typeface="Neue Haas Unica Pro"/>
              </a:rPr>
              <a:t>Notre personnel et nos bénévoles </a:t>
            </a:r>
            <a:r>
              <a:rPr lang="fr-CA" sz="1600" dirty="0">
                <a:latin typeface="Neue Haas Unica Pro"/>
              </a:rPr>
              <a:t>continuent d’assurer la distribution de l’aide humanitaire essentielle de la        Croix-Rouge</a:t>
            </a:r>
          </a:p>
        </p:txBody>
      </p:sp>
      <p:pic>
        <p:nvPicPr>
          <p:cNvPr id="5" name="Image 4" descr="Une image contenant herbe, personne, extérieur&#10;&#10;Description générée automatiquement">
            <a:extLst>
              <a:ext uri="{FF2B5EF4-FFF2-40B4-BE49-F238E27FC236}">
                <a16:creationId xmlns:a16="http://schemas.microsoft.com/office/drawing/2014/main" id="{C54DE214-1579-4615-A818-50651FCF8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097" y="1667645"/>
            <a:ext cx="3812219" cy="25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021" y="465166"/>
            <a:ext cx="52507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Nos projets en réponse à la COVID-19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381021" y="1634782"/>
            <a:ext cx="24204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Soutien aux campagnes de vaccination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Soutien aux milieux de vie 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Déploiement de l’hôpital mobile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Appels amicaux et de suivi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Soutien aux personnes en situation d’itinérance</a:t>
            </a:r>
          </a:p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Coordination humanitaire</a:t>
            </a:r>
          </a:p>
        </p:txBody>
      </p:sp>
      <p:pic>
        <p:nvPicPr>
          <p:cNvPr id="7" name="Espace réservé pour une image  15" descr="Une image contenant extérieur, eau, debout, plage&#10;&#10;Description générée automatiquement">
            <a:extLst>
              <a:ext uri="{FF2B5EF4-FFF2-40B4-BE49-F238E27FC236}">
                <a16:creationId xmlns:a16="http://schemas.microsoft.com/office/drawing/2014/main" id="{74147FDB-F65F-4E43-9559-284A95BBB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202921" y="1203386"/>
            <a:ext cx="1682810" cy="1682810"/>
          </a:xfrm>
          <a:prstGeom prst="rect">
            <a:avLst/>
          </a:prstGeom>
        </p:spPr>
      </p:pic>
      <p:pic>
        <p:nvPicPr>
          <p:cNvPr id="8" name="Espace réservé pour une image  5" descr="Une image contenant personne, rouge&#10;&#10;Description générée automatiquement">
            <a:extLst>
              <a:ext uri="{FF2B5EF4-FFF2-40B4-BE49-F238E27FC236}">
                <a16:creationId xmlns:a16="http://schemas.microsoft.com/office/drawing/2014/main" id="{3BA42A67-842F-45BC-A583-DEACF3870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>
            <a:fillRect/>
          </a:stretch>
        </p:blipFill>
        <p:spPr>
          <a:xfrm>
            <a:off x="7037254" y="1190117"/>
            <a:ext cx="1682811" cy="1682811"/>
          </a:xfrm>
          <a:prstGeom prst="rect">
            <a:avLst/>
          </a:prstGeom>
        </p:spPr>
      </p:pic>
      <p:pic>
        <p:nvPicPr>
          <p:cNvPr id="11" name="Image 10" descr="Une image contenant personne, extérieur, neige, accessoire&#10;&#10;Description générée automatiquement">
            <a:extLst>
              <a:ext uri="{FF2B5EF4-FFF2-40B4-BE49-F238E27FC236}">
                <a16:creationId xmlns:a16="http://schemas.microsoft.com/office/drawing/2014/main" id="{34BFCA96-0342-4B05-BDB2-EC8895DDDD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12480"/>
          <a:stretch/>
        </p:blipFill>
        <p:spPr>
          <a:xfrm>
            <a:off x="7037214" y="3111977"/>
            <a:ext cx="1682376" cy="1682812"/>
          </a:xfrm>
          <a:prstGeom prst="rect">
            <a:avLst/>
          </a:prstGeom>
          <a:noFill/>
        </p:spPr>
      </p:pic>
      <p:pic>
        <p:nvPicPr>
          <p:cNvPr id="12" name="Image 11" descr="Une image contenant personne, intérieur, plancher, debout&#10;&#10;Description générée automatiquement">
            <a:extLst>
              <a:ext uri="{FF2B5EF4-FFF2-40B4-BE49-F238E27FC236}">
                <a16:creationId xmlns:a16="http://schemas.microsoft.com/office/drawing/2014/main" id="{0A475C8B-BC6B-4DA9-BBD0-9A17EC7862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r="1" b="24051"/>
          <a:stretch/>
        </p:blipFill>
        <p:spPr>
          <a:xfrm>
            <a:off x="5210145" y="3115373"/>
            <a:ext cx="1675586" cy="1676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63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021" y="465166"/>
            <a:ext cx="54023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Une capacité d’adaptation en continue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5886450" y="1564879"/>
            <a:ext cx="3097153" cy="317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fr-CA" sz="1600" dirty="0">
                <a:latin typeface="Neue Haas Unica Pro"/>
              </a:rPr>
              <a:t>La Croix-Rouge adapte et met sur pied des programmes pour </a:t>
            </a:r>
            <a:r>
              <a:rPr lang="fr-CA" sz="1600" b="1" dirty="0">
                <a:latin typeface="Neue Haas Unica Pro"/>
              </a:rPr>
              <a:t>protéger les personnes dans le besoin, renforcer la résilience de nos communautés et réduire la souffrance des personnes </a:t>
            </a:r>
            <a:r>
              <a:rPr lang="fr-CA" sz="1600" dirty="0">
                <a:latin typeface="Neue Haas Unica Pro"/>
              </a:rPr>
              <a:t>affectées par des urgences et des sinistres 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Neue Haas Unica Pro"/>
              </a:rPr>
              <a:t>Santé en Urgence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Neue Haas Unica Pro"/>
              </a:rPr>
              <a:t>Santé communautaire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CA" sz="1600" dirty="0">
                <a:latin typeface="Neue Haas Unica Pro"/>
              </a:rPr>
              <a:t>Santé mentale</a:t>
            </a:r>
            <a:endParaRPr lang="fr-CA" b="1" dirty="0">
              <a:latin typeface="Neue Haas Unica Pro"/>
            </a:endParaRPr>
          </a:p>
          <a:p>
            <a:pPr>
              <a:lnSpc>
                <a:spcPct val="110000"/>
              </a:lnSpc>
            </a:pPr>
            <a:endParaRPr lang="en-US" sz="1400" dirty="0">
              <a:latin typeface="Neue Haas Unica Pro"/>
              <a:cs typeface="Neue Haas Unica Pro Light"/>
            </a:endParaRP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5D3C38E3-69AC-4EEC-B15D-B365AD127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1" r="14143"/>
          <a:stretch/>
        </p:blipFill>
        <p:spPr>
          <a:xfrm>
            <a:off x="2381021" y="1594386"/>
            <a:ext cx="3179837" cy="28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8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537" y="465166"/>
            <a:ext cx="519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Portrait financier (2021)</a:t>
            </a:r>
            <a:endParaRPr lang="fr-CA" sz="2600" dirty="0">
              <a:solidFill>
                <a:srgbClr val="FF0000"/>
              </a:solidFill>
              <a:latin typeface="Neue Haas Unica Pro Medium"/>
              <a:cs typeface="Neue Haas Unica Pro Medium"/>
            </a:endParaRPr>
          </a:p>
        </p:txBody>
      </p:sp>
      <p:pic>
        <p:nvPicPr>
          <p:cNvPr id="10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DFCCB6-F3DB-4578-A493-4822549CF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/>
          <a:stretch/>
        </p:blipFill>
        <p:spPr>
          <a:xfrm>
            <a:off x="2374904" y="1648636"/>
            <a:ext cx="6252412" cy="2838597"/>
          </a:xfrm>
          <a:prstGeom prst="rect">
            <a:avLst/>
          </a:prstGeom>
        </p:spPr>
      </p:pic>
      <p:sp>
        <p:nvSpPr>
          <p:cNvPr id="11" name="12,000 active volunteers and 2,300 staff across Canada">
            <a:extLst>
              <a:ext uri="{FF2B5EF4-FFF2-40B4-BE49-F238E27FC236}">
                <a16:creationId xmlns:a16="http://schemas.microsoft.com/office/drawing/2014/main" id="{0A500060-F2CA-4FC4-96F9-F12FDB46ED2C}"/>
              </a:ext>
            </a:extLst>
          </p:cNvPr>
          <p:cNvSpPr txBox="1"/>
          <p:nvPr/>
        </p:nvSpPr>
        <p:spPr>
          <a:xfrm>
            <a:off x="2127135" y="1866054"/>
            <a:ext cx="2542772" cy="770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dirty="0">
                <a:sym typeface="Arial"/>
              </a:rPr>
              <a:t>90 %</a:t>
            </a:r>
            <a:r>
              <a:rPr lang="fr-CA" sz="1700" b="0" dirty="0">
                <a:sym typeface="Arial"/>
              </a:rPr>
              <a:t> 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b="0" dirty="0">
                <a:sym typeface="Arial"/>
              </a:rPr>
              <a:t>liées aux programmes</a:t>
            </a:r>
            <a:endParaRPr lang="fr-CA" sz="1700" b="0" dirty="0"/>
          </a:p>
        </p:txBody>
      </p:sp>
      <p:sp>
        <p:nvSpPr>
          <p:cNvPr id="12" name="12,000 active volunteers and 2,300 staff across Canada">
            <a:extLst>
              <a:ext uri="{FF2B5EF4-FFF2-40B4-BE49-F238E27FC236}">
                <a16:creationId xmlns:a16="http://schemas.microsoft.com/office/drawing/2014/main" id="{228F3F31-C6EC-4034-A346-CDBC3836BF03}"/>
              </a:ext>
            </a:extLst>
          </p:cNvPr>
          <p:cNvSpPr txBox="1"/>
          <p:nvPr/>
        </p:nvSpPr>
        <p:spPr>
          <a:xfrm>
            <a:off x="6549794" y="2524053"/>
            <a:ext cx="1393675" cy="46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noAutofit/>
          </a:bodyPr>
          <a:lstStyle/>
          <a:p>
            <a:pPr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b="1" dirty="0">
                <a:sym typeface="Arial"/>
              </a:rPr>
              <a:t>DÉPENSES TOTALES</a:t>
            </a:r>
            <a:endParaRPr lang="en-US" sz="2000" b="1" dirty="0"/>
          </a:p>
        </p:txBody>
      </p:sp>
      <p:sp>
        <p:nvSpPr>
          <p:cNvPr id="13" name="12,000 active volunteers and 2,300 staff across Canada">
            <a:extLst>
              <a:ext uri="{FF2B5EF4-FFF2-40B4-BE49-F238E27FC236}">
                <a16:creationId xmlns:a16="http://schemas.microsoft.com/office/drawing/2014/main" id="{25E66BD9-74CB-4187-AC8C-ED11D6EDD655}"/>
              </a:ext>
            </a:extLst>
          </p:cNvPr>
          <p:cNvSpPr txBox="1"/>
          <p:nvPr/>
        </p:nvSpPr>
        <p:spPr>
          <a:xfrm>
            <a:off x="1715490" y="2586690"/>
            <a:ext cx="3006944" cy="7974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dirty="0">
                <a:sym typeface="Arial"/>
              </a:rPr>
              <a:t>7 %</a:t>
            </a:r>
            <a:r>
              <a:rPr lang="fr-CA" sz="1700" b="0" dirty="0">
                <a:sym typeface="Arial"/>
              </a:rPr>
              <a:t> 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b="0" dirty="0">
                <a:sym typeface="Arial"/>
              </a:rPr>
              <a:t>liées aux collectes de fonds</a:t>
            </a:r>
            <a:endParaRPr lang="fr-CA" sz="1700" b="0" dirty="0"/>
          </a:p>
        </p:txBody>
      </p:sp>
      <p:sp>
        <p:nvSpPr>
          <p:cNvPr id="14" name="12,000 active volunteers and 2,300 staff across Canada">
            <a:extLst>
              <a:ext uri="{FF2B5EF4-FFF2-40B4-BE49-F238E27FC236}">
                <a16:creationId xmlns:a16="http://schemas.microsoft.com/office/drawing/2014/main" id="{90B1751F-C2A1-41AD-8181-393359104C29}"/>
              </a:ext>
            </a:extLst>
          </p:cNvPr>
          <p:cNvSpPr txBox="1"/>
          <p:nvPr/>
        </p:nvSpPr>
        <p:spPr>
          <a:xfrm>
            <a:off x="1265323" y="3196312"/>
            <a:ext cx="3457111" cy="738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dirty="0">
                <a:sym typeface="Arial"/>
              </a:rPr>
              <a:t>3 %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fr-CA" sz="1700" b="0" dirty="0">
                <a:sym typeface="Arial"/>
              </a:rPr>
              <a:t>liées à la gouvernance et à la gestion </a:t>
            </a:r>
            <a:endParaRPr lang="fr-CA" sz="1700" b="0" dirty="0"/>
          </a:p>
        </p:txBody>
      </p:sp>
    </p:spTree>
    <p:extLst>
      <p:ext uri="{BB962C8B-B14F-4D97-AF65-F5344CB8AC3E}">
        <p14:creationId xmlns:p14="http://schemas.microsoft.com/office/powerpoint/2010/main" val="29447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537" y="465166"/>
            <a:ext cx="51039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Votre</a:t>
            </a:r>
            <a:r>
              <a:rPr lang="en-US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 impact, au </a:t>
            </a:r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coeur</a:t>
            </a:r>
            <a:r>
              <a:rPr lang="en-US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 de </a:t>
            </a:r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l’urgence</a:t>
            </a:r>
            <a:endParaRPr lang="en-US" sz="2600" dirty="0">
              <a:solidFill>
                <a:srgbClr val="FF0000"/>
              </a:solidFill>
              <a:latin typeface="Neue Haas Unica Pro Medium"/>
              <a:cs typeface="Neue Haas Unica Pro Medium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402537" y="1342853"/>
            <a:ext cx="3144908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Neue Haas Unica Pro" panose="020B0504030206020203"/>
              </a:rPr>
              <a:t> </a:t>
            </a:r>
          </a:p>
          <a:p>
            <a:pPr>
              <a:lnSpc>
                <a:spcPct val="110000"/>
              </a:lnSpc>
            </a:pPr>
            <a:endParaRPr lang="en-US" sz="1600" dirty="0">
              <a:latin typeface="Neue Haas Unica Pro" panose="020B0504030206020203"/>
              <a:cs typeface="Neue Haas Unica Pro Light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EF5A3B85-7807-4287-9C97-A87A83D8F90F}"/>
              </a:ext>
            </a:extLst>
          </p:cNvPr>
          <p:cNvSpPr txBox="1">
            <a:spLocks/>
          </p:cNvSpPr>
          <p:nvPr/>
        </p:nvSpPr>
        <p:spPr>
          <a:xfrm>
            <a:off x="2402537" y="1192337"/>
            <a:ext cx="28399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1600" i="1" dirty="0">
                <a:latin typeface="Neue Haas Unica Pro" panose="020B0504030206020203"/>
              </a:rPr>
              <a:t>« Les bénévoles nous ont mis à l’abri dans l’autobus et nous ont totalement pris en charge. En hiver et en pleine pandémie avec couvre-feu, ils ont été là pour nous. Je tiens à les remercier pour cette prise en charge humaine, de nous avoir accompagnés. C’est grâce aux bénévoles de la Croix-Rouge qu’on garde un espoir de pouvoir se reconstruire après des moments de vie qui sont extrêmement durs. »</a:t>
            </a:r>
            <a:endParaRPr lang="fr-CA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1B9F38-124B-401C-8E7F-5FDB7C5B3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24" r="4264"/>
          <a:stretch/>
        </p:blipFill>
        <p:spPr>
          <a:xfrm>
            <a:off x="5460256" y="1631752"/>
            <a:ext cx="3465968" cy="2357768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27A190CC-2B39-40FD-8954-E6FE4E704F54}"/>
              </a:ext>
            </a:extLst>
          </p:cNvPr>
          <p:cNvSpPr txBox="1">
            <a:spLocks/>
          </p:cNvSpPr>
          <p:nvPr/>
        </p:nvSpPr>
        <p:spPr>
          <a:xfrm>
            <a:off x="217776" y="3032174"/>
            <a:ext cx="194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1600" dirty="0">
                <a:latin typeface="Neue Haas Unica Pro" panose="020B0504030206020203"/>
              </a:rPr>
              <a:t>Clément, </a:t>
            </a:r>
          </a:p>
          <a:p>
            <a:pPr algn="l"/>
            <a:r>
              <a:rPr lang="fr-CA" sz="1600" dirty="0">
                <a:latin typeface="Neue Haas Unica Pro" panose="020B0504030206020203"/>
              </a:rPr>
              <a:t>victime d’incendie </a:t>
            </a:r>
          </a:p>
          <a:p>
            <a:pPr algn="l"/>
            <a:r>
              <a:rPr lang="fr-CA" sz="1600" dirty="0">
                <a:latin typeface="Neue Haas Unica Pro" panose="020B0504030206020203"/>
              </a:rPr>
              <a:t>à Montréal</a:t>
            </a:r>
          </a:p>
        </p:txBody>
      </p:sp>
    </p:spTree>
    <p:extLst>
      <p:ext uri="{BB962C8B-B14F-4D97-AF65-F5344CB8AC3E}">
        <p14:creationId xmlns:p14="http://schemas.microsoft.com/office/powerpoint/2010/main" val="124798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C7483F-4917-A243-8800-36B16DCE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537" y="465166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600" dirty="0">
              <a:solidFill>
                <a:srgbClr val="FF0000"/>
              </a:solidFill>
              <a:latin typeface="Neue Haas Unica Pro Medium"/>
              <a:cs typeface="Neue Haas Unica Pro Medium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414220" y="1296228"/>
            <a:ext cx="32230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FF0000"/>
                </a:solidFill>
                <a:latin typeface="Neue Haas Unica Pro" panose="020B0504030206020203"/>
              </a:rPr>
              <a:t>Toujours prêts à intervenir</a:t>
            </a:r>
            <a:endParaRPr lang="fr-CA" sz="1400" dirty="0">
              <a:latin typeface="Neue Haas Unica Pro" panose="020B0504030206020203"/>
            </a:endParaRPr>
          </a:p>
          <a:p>
            <a:r>
              <a:rPr lang="fr-CA" sz="1400" b="1" dirty="0">
                <a:latin typeface="Neue Haas Unica Pro" panose="020B0504030206020203"/>
              </a:rPr>
              <a:t>Plus de 870 ententes</a:t>
            </a:r>
            <a:r>
              <a:rPr lang="fr-CA" sz="1400" dirty="0">
                <a:latin typeface="Neue Haas Unica Pro" panose="020B0504030206020203"/>
              </a:rPr>
              <a:t> de services aux sinistrés avec les municipalités</a:t>
            </a:r>
          </a:p>
          <a:p>
            <a:r>
              <a:rPr lang="fr-CA" sz="1400" b="1" dirty="0">
                <a:latin typeface="Neue Haas Unica Pro" panose="020B0504030206020203"/>
              </a:rPr>
              <a:t>2 unités mobiles d’intervention rapide </a:t>
            </a:r>
            <a:r>
              <a:rPr lang="fr-CA" sz="1400" dirty="0">
                <a:latin typeface="Neue Haas Unica Pro" panose="020B0504030206020203"/>
              </a:rPr>
              <a:t>prêtes à être déployées</a:t>
            </a:r>
          </a:p>
          <a:p>
            <a:pPr algn="l"/>
            <a:r>
              <a:rPr lang="fr-CA" sz="1400" b="1" dirty="0">
                <a:latin typeface="Neue Haas Unica Pro" panose="020B0504030206020203"/>
              </a:rPr>
              <a:t>1 véhicule d’intervention</a:t>
            </a:r>
            <a:r>
              <a:rPr lang="fr-CA" sz="1400" dirty="0">
                <a:latin typeface="Neue Haas Unica Pro" panose="020B0504030206020203"/>
              </a:rPr>
              <a:t> pour la prise en charge des sinistrés en toute sécurité</a:t>
            </a:r>
            <a:br>
              <a:rPr lang="fr-CA" sz="1400" dirty="0">
                <a:latin typeface="Neue Haas Unica Pro" panose="020B0504030206020203"/>
              </a:rPr>
            </a:br>
            <a:r>
              <a:rPr lang="fr-CA" sz="1400" b="1" dirty="0">
                <a:latin typeface="Neue Haas Unica Pro" panose="020B0504030206020203"/>
              </a:rPr>
              <a:t>17 entrepôts </a:t>
            </a:r>
            <a:r>
              <a:rPr lang="fr-CA" sz="1400" dirty="0">
                <a:latin typeface="Neue Haas Unica Pro" panose="020B0504030206020203"/>
              </a:rPr>
              <a:t>de matériel d’urgence</a:t>
            </a:r>
          </a:p>
          <a:p>
            <a:r>
              <a:rPr lang="fr-CA" sz="1400" dirty="0">
                <a:latin typeface="Neue Haas Unica Pro" panose="020B0504030206020203"/>
              </a:rPr>
              <a:t> </a:t>
            </a:r>
          </a:p>
          <a:p>
            <a:r>
              <a:rPr lang="fr-CA" sz="1400" b="1" dirty="0">
                <a:solidFill>
                  <a:srgbClr val="FF0000"/>
                </a:solidFill>
                <a:latin typeface="Neue Haas Unica Pro" panose="020B0504030206020203"/>
              </a:rPr>
              <a:t>Dès les premiers instants</a:t>
            </a:r>
            <a:endParaRPr lang="fr-CA" sz="1400" dirty="0">
              <a:latin typeface="Neue Haas Unica Pro" panose="020B0504030206020203"/>
            </a:endParaRPr>
          </a:p>
          <a:p>
            <a:r>
              <a:rPr lang="fr-CA" sz="1400" dirty="0">
                <a:latin typeface="Neue Haas Unica Pro" panose="020B0504030206020203"/>
              </a:rPr>
              <a:t>Au cœur de l’urgence, les bénévoles sont mobilisés afin de</a:t>
            </a:r>
            <a:r>
              <a:rPr lang="fr-CA" sz="1400" b="1" dirty="0">
                <a:latin typeface="Neue Haas Unica Pro" panose="020B0504030206020203"/>
              </a:rPr>
              <a:t> </a:t>
            </a:r>
            <a:r>
              <a:rPr lang="fr-CA" sz="1400" dirty="0">
                <a:latin typeface="Neue Haas Unica Pro" panose="020B0504030206020203"/>
              </a:rPr>
              <a:t>soutenir les sinistrés </a:t>
            </a:r>
            <a:br>
              <a:rPr lang="fr-CA" sz="1400" dirty="0">
                <a:latin typeface="Neue Haas Unica Pro" panose="020B0504030206020203"/>
              </a:rPr>
            </a:br>
            <a:r>
              <a:rPr lang="fr-CA" sz="1400" dirty="0">
                <a:latin typeface="Neue Haas Unica Pro" panose="020B0504030206020203"/>
              </a:rPr>
              <a:t> </a:t>
            </a:r>
          </a:p>
          <a:p>
            <a:r>
              <a:rPr lang="fr-CA" sz="1400" b="1" dirty="0">
                <a:solidFill>
                  <a:srgbClr val="FF0000"/>
                </a:solidFill>
                <a:latin typeface="Neue Haas Unica Pro" panose="020B0504030206020203"/>
              </a:rPr>
              <a:t>Jusqu’au rétablissement</a:t>
            </a:r>
            <a:br>
              <a:rPr lang="fr-CA" sz="1400" dirty="0">
                <a:latin typeface="Neue Haas Unica Pro" panose="020B0504030206020203"/>
              </a:rPr>
            </a:br>
            <a:r>
              <a:rPr lang="fr-CA" sz="1400" dirty="0">
                <a:latin typeface="Neue Haas Unica Pro" panose="020B0504030206020203"/>
              </a:rPr>
              <a:t>La Croix-Rouge soutient les familles et les communautés dans leur rétablissement</a:t>
            </a:r>
            <a:br>
              <a:rPr lang="fr-CA" sz="1400" dirty="0">
                <a:latin typeface="Neue Haas Unica Pro" panose="020B0504030206020203"/>
              </a:rPr>
            </a:br>
            <a:br>
              <a:rPr lang="fr-CA" sz="1400" dirty="0">
                <a:latin typeface="Neue Haas Unica Pro" panose="020B0504030206020203"/>
              </a:rPr>
            </a:br>
            <a:endParaRPr lang="fr-CA" sz="1200" dirty="0">
              <a:latin typeface="Neue Haas Unica Pro" panose="020B0504030206020203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CEB3169-FDFE-4C2E-B802-434E761B1BB8}"/>
              </a:ext>
            </a:extLst>
          </p:cNvPr>
          <p:cNvSpPr txBox="1"/>
          <p:nvPr/>
        </p:nvSpPr>
        <p:spPr>
          <a:xfrm>
            <a:off x="2402537" y="465166"/>
            <a:ext cx="51039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Votre</a:t>
            </a:r>
            <a:r>
              <a:rPr lang="en-US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 impact, au </a:t>
            </a:r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coeur</a:t>
            </a:r>
            <a:r>
              <a:rPr lang="en-US" sz="2600" dirty="0">
                <a:solidFill>
                  <a:srgbClr val="FF0000"/>
                </a:solidFill>
                <a:latin typeface="Neue Haas Unica Pro Medium"/>
                <a:cs typeface="Neue Haas Unica Pro Medium"/>
              </a:rPr>
              <a:t> de </a:t>
            </a:r>
            <a:r>
              <a:rPr lang="en-US" sz="2600" dirty="0" err="1">
                <a:solidFill>
                  <a:srgbClr val="FF0000"/>
                </a:solidFill>
                <a:latin typeface="Neue Haas Unica Pro Medium"/>
                <a:cs typeface="Neue Haas Unica Pro Medium"/>
              </a:rPr>
              <a:t>l’urgence</a:t>
            </a:r>
            <a:endParaRPr lang="en-US" sz="2600" dirty="0">
              <a:solidFill>
                <a:srgbClr val="FF0000"/>
              </a:solidFill>
              <a:latin typeface="Neue Haas Unica Pro Medium"/>
              <a:cs typeface="Neue Haas Unica Pro Medium"/>
            </a:endParaRPr>
          </a:p>
        </p:txBody>
      </p:sp>
      <p:pic>
        <p:nvPicPr>
          <p:cNvPr id="3" name="Image 2" descr="Une image contenant texte, extérieur, route, rue&#10;&#10;Description générée automatiquement">
            <a:extLst>
              <a:ext uri="{FF2B5EF4-FFF2-40B4-BE49-F238E27FC236}">
                <a16:creationId xmlns:a16="http://schemas.microsoft.com/office/drawing/2014/main" id="{09B6EDDE-F38D-497A-BB37-85B0FD44E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81" r="11521"/>
          <a:stretch/>
        </p:blipFill>
        <p:spPr>
          <a:xfrm>
            <a:off x="5769450" y="1542736"/>
            <a:ext cx="3000433" cy="27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06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1362</TotalTime>
  <Words>474</Words>
  <Application>Microsoft Office PowerPoint</Application>
  <PresentationFormat>Affichage à l'écran (16:9)</PresentationFormat>
  <Paragraphs>69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Neue Haas Unica Pro</vt:lpstr>
      <vt:lpstr>Neue Haas Unica Pro 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Katharina Bourgin</cp:lastModifiedBy>
  <cp:revision>145</cp:revision>
  <dcterms:created xsi:type="dcterms:W3CDTF">2010-04-12T23:12:02Z</dcterms:created>
  <dcterms:modified xsi:type="dcterms:W3CDTF">2021-10-06T19:25:13Z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